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308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055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28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44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65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404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811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51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051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402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043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890B-D32E-41F3-88D1-A2B3A506FF0D}" type="datetimeFigureOut">
              <a:rPr lang="pt-PT" smtClean="0"/>
              <a:t>24-04-2014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6831-3EC7-4385-907A-08F2E5812E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3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el:+351%20213%20955%20309" TargetMode="External"/><Relationship Id="rId2" Type="http://schemas.openxmlformats.org/officeDocument/2006/relationships/hyperlink" Target="mailto:cvalerio@casamericalatina.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sadamericalatina.wordpress.com/" TargetMode="External"/><Relationship Id="rId5" Type="http://schemas.openxmlformats.org/officeDocument/2006/relationships/hyperlink" Target="http://www.facebook.com/casadamericalatina.pt" TargetMode="External"/><Relationship Id="rId4" Type="http://schemas.openxmlformats.org/officeDocument/2006/relationships/hyperlink" Target="http://www.casamericalatina.p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proinversion.gob.pe/" TargetMode="External"/><Relationship Id="rId7" Type="http://schemas.openxmlformats.org/officeDocument/2006/relationships/image" Target="../media/image9.gif"/><Relationship Id="rId2" Type="http://schemas.openxmlformats.org/officeDocument/2006/relationships/hyperlink" Target="http://www.rediex.gov.p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9620" y="2150979"/>
            <a:ext cx="7772400" cy="48990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PT" sz="5400" dirty="0">
                <a:solidFill>
                  <a:srgbClr val="000000"/>
                </a:solidFill>
              </a:rPr>
              <a:t>América Latina, uma oportunidade”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>
                <a:solidFill>
                  <a:srgbClr val="000000"/>
                </a:solidFill>
              </a:rPr>
              <a:t>Seminário Saber Mais 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err="1">
                <a:solidFill>
                  <a:srgbClr val="000000"/>
                </a:solidFill>
              </a:rPr>
              <a:t>InoveCluster</a:t>
            </a:r>
            <a:r>
              <a:rPr lang="pt-PT" dirty="0">
                <a:solidFill>
                  <a:srgbClr val="000000"/>
                </a:solidFill>
              </a:rPr>
              <a:t> Castelo Branco 2014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4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188640"/>
            <a:ext cx="748836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América Latina</a:t>
            </a:r>
            <a:endParaRPr lang="pt-P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36004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PT" sz="7200" dirty="0" smtClean="0"/>
          </a:p>
          <a:p>
            <a:pPr algn="just"/>
            <a:r>
              <a:rPr lang="pt-PT" sz="7200" b="1" dirty="0" smtClean="0"/>
              <a:t>Um mercado com cerca de 600 milhões de habitantes</a:t>
            </a:r>
          </a:p>
          <a:p>
            <a:pPr algn="just"/>
            <a:r>
              <a:rPr lang="pt-PT" sz="7200" b="1" dirty="0" smtClean="0"/>
              <a:t>Ambiente para o investimento e investidor favorável e com diferentes oportunidades para investir, principalmente nos </a:t>
            </a:r>
            <a:r>
              <a:rPr lang="pt-PT" sz="7200" b="1" dirty="0" err="1" smtClean="0"/>
              <a:t>setores</a:t>
            </a:r>
            <a:r>
              <a:rPr lang="pt-PT" sz="7200" b="1" dirty="0" smtClean="0"/>
              <a:t> das infra-estruturas, comércio e indústria.</a:t>
            </a:r>
          </a:p>
          <a:p>
            <a:pPr algn="just"/>
            <a:r>
              <a:rPr lang="pt-PT" sz="7200" b="1" dirty="0"/>
              <a:t>T</a:t>
            </a:r>
            <a:r>
              <a:rPr lang="pt-PT" sz="7200" b="1" dirty="0" smtClean="0"/>
              <a:t>ransacções comerciais/exportações </a:t>
            </a:r>
            <a:r>
              <a:rPr lang="pt-PT" sz="7200" b="1" dirty="0"/>
              <a:t>de Portugal para a região </a:t>
            </a:r>
            <a:r>
              <a:rPr lang="pt-PT" sz="7200" b="1" dirty="0" smtClean="0"/>
              <a:t>sejam só de cerca 5,8%  do valor global das exportações portuguesas para o mundo. E sobretudo direccionadas para o Brasil.</a:t>
            </a:r>
          </a:p>
          <a:p>
            <a:pPr algn="just"/>
            <a:r>
              <a:rPr lang="pt-PT" sz="7200" b="1" dirty="0" smtClean="0"/>
              <a:t>Os principais sectores para investimento nesta região são: a indústria </a:t>
            </a:r>
            <a:r>
              <a:rPr lang="pt-PT" sz="7200" b="1" dirty="0" err="1" smtClean="0"/>
              <a:t>agroalimentar</a:t>
            </a:r>
            <a:r>
              <a:rPr lang="pt-PT" sz="7200" b="1" dirty="0" smtClean="0"/>
              <a:t>, a indústria mineira, a indústria petrolífera e o turismo. </a:t>
            </a:r>
          </a:p>
          <a:p>
            <a:pPr algn="just"/>
            <a:r>
              <a:rPr lang="pt-PT" sz="7200" b="1" dirty="0" smtClean="0"/>
              <a:t>Esta região possui vastos recursos naturais. O </a:t>
            </a:r>
            <a:r>
              <a:rPr lang="pt-PT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Brasil </a:t>
            </a:r>
            <a:r>
              <a:rPr lang="pt-PT" sz="7200" b="1" dirty="0" smtClean="0"/>
              <a:t>tem enormes depósitos de minerais que incluem ferro, bauxite, manganês, cobre, estanho, urânio e ouro. </a:t>
            </a:r>
          </a:p>
          <a:p>
            <a:pPr algn="just"/>
            <a:r>
              <a:rPr lang="pt-PT" sz="7200" b="1" dirty="0" smtClean="0"/>
              <a:t>O </a:t>
            </a:r>
            <a:r>
              <a:rPr lang="pt-PT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Chile</a:t>
            </a:r>
            <a:r>
              <a:rPr lang="pt-PT" sz="7200" b="1" dirty="0" smtClean="0"/>
              <a:t> é o maior produtor e exportador mundial de cobre. </a:t>
            </a:r>
          </a:p>
          <a:p>
            <a:pPr algn="just"/>
            <a:r>
              <a:rPr lang="pt-PT" sz="7200" b="1" dirty="0" smtClean="0"/>
              <a:t>O </a:t>
            </a:r>
            <a:r>
              <a:rPr lang="pt-PT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Peru</a:t>
            </a:r>
            <a:r>
              <a:rPr lang="pt-PT" sz="7200" b="1" dirty="0" smtClean="0"/>
              <a:t> possui uma vasta área destinada à exploração mineira, mas são explorados apenas 3% do potencial mineiro. É o 1º produtor mundial de </a:t>
            </a:r>
            <a:r>
              <a:rPr lang="pt-PT" sz="7200" b="1" dirty="0" smtClean="0"/>
              <a:t>ouro.</a:t>
            </a:r>
            <a:endParaRPr lang="pt-PT" sz="7200" b="1" dirty="0" smtClean="0"/>
          </a:p>
          <a:p>
            <a:pPr algn="just"/>
            <a:r>
              <a:rPr lang="pt-PT" sz="7200" b="1" dirty="0" smtClean="0"/>
              <a:t>O </a:t>
            </a:r>
            <a:r>
              <a:rPr lang="pt-PT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México</a:t>
            </a:r>
            <a:r>
              <a:rPr lang="pt-PT" sz="7200" b="1" dirty="0" smtClean="0"/>
              <a:t> é também um dos principais produtores mundiais de zinco, cobre e </a:t>
            </a:r>
            <a:r>
              <a:rPr lang="pt-PT" sz="7200" b="1" dirty="0" smtClean="0"/>
              <a:t>1º de prata</a:t>
            </a:r>
            <a:r>
              <a:rPr lang="pt-PT" sz="7200" b="1" dirty="0" smtClean="0"/>
              <a:t>. </a:t>
            </a:r>
          </a:p>
          <a:p>
            <a:pPr algn="just"/>
            <a:r>
              <a:rPr lang="pt-PT" sz="7200" b="1" dirty="0" smtClean="0"/>
              <a:t>A </a:t>
            </a:r>
            <a:r>
              <a:rPr lang="pt-PT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Venezuela</a:t>
            </a:r>
            <a:r>
              <a:rPr lang="pt-PT" sz="7200" b="1" dirty="0" smtClean="0"/>
              <a:t> tem uma das maiores reservas de petróleo e de gás natural no mundo.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16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Investimento </a:t>
            </a:r>
            <a:r>
              <a:rPr lang="pt-P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Direto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Estrangeiro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PT" sz="1600" b="1" dirty="0" smtClean="0"/>
              <a:t>O Investimento </a:t>
            </a:r>
            <a:r>
              <a:rPr lang="pt-PT" sz="1600" b="1" dirty="0" err="1" smtClean="0"/>
              <a:t>Direto</a:t>
            </a:r>
            <a:r>
              <a:rPr lang="pt-PT" sz="1600" b="1" dirty="0" smtClean="0"/>
              <a:t> Estrangeiro na região aumentou  6% em 2013.</a:t>
            </a:r>
          </a:p>
          <a:p>
            <a:pPr algn="just"/>
            <a:endParaRPr lang="pt-PT" sz="1600" b="1" dirty="0" smtClean="0"/>
          </a:p>
          <a:p>
            <a:pPr algn="just"/>
            <a:r>
              <a:rPr lang="pt-PT" sz="1600" b="1" dirty="0" smtClean="0"/>
              <a:t>Além de um destino, a América Latina e Caribe é um ponto de passagem da maior importância no comércio marítimo. O Canal do Panamá a partir de 2014, terá capacidade para a passagem de cargueiros de grande porte, facilitando a ligação dos países Atlânticos ao Pacífico. De realçar que o Canal do Panamá se encontra alinhado com o Porto de Sines, mas que também pode ter um excelente parceiro no Porto de Lisboa, o tempo o dirá.</a:t>
            </a:r>
          </a:p>
          <a:p>
            <a:pPr algn="just"/>
            <a:endParaRPr lang="pt-PT" sz="1600" b="1" dirty="0" smtClean="0"/>
          </a:p>
          <a:p>
            <a:pPr algn="just"/>
            <a:r>
              <a:rPr lang="pt-PT" sz="1600" b="1" dirty="0" smtClean="0"/>
              <a:t>Segundo as Nações Unidas e num contexto de desaceleração do comércio mundial, a América Latina e Caribe formam a região do mundo com um elevado crescimento de volume exportado. </a:t>
            </a:r>
          </a:p>
          <a:p>
            <a:pPr algn="just"/>
            <a:r>
              <a:rPr lang="pt-PT" sz="1600" b="1" dirty="0" smtClean="0"/>
              <a:t>Contudo o crescimento de 3,6% desta região previsto para 2014, deve-se, sobretudo, à procura interna e todo um conjunto de politicas económicas e sociais que promovem a redução da pobreza e o surgimento da classe média. Uma aposta feita de diferentes formas, mas com resultados evidentes. E é esse crescimento sustentável que me faz acreditar neste continente.</a:t>
            </a:r>
          </a:p>
          <a:p>
            <a:pPr algn="just"/>
            <a:endParaRPr lang="pt-PT" sz="1600" b="1" dirty="0" smtClean="0"/>
          </a:p>
          <a:p>
            <a:pPr algn="just"/>
            <a:r>
              <a:rPr lang="pt-PT" sz="1600" b="1" dirty="0" smtClean="0"/>
              <a:t>Fonte: CEPAL – Comissão Económica para América Latina e Caribe, www.eclac.org</a:t>
            </a:r>
          </a:p>
        </p:txBody>
      </p:sp>
    </p:spTree>
    <p:extLst>
      <p:ext uri="{BB962C8B-B14F-4D97-AF65-F5344CB8AC3E}">
        <p14:creationId xmlns:p14="http://schemas.microsoft.com/office/powerpoint/2010/main" val="35529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>
                <a:solidFill>
                  <a:srgbClr val="4F81BD"/>
                </a:solidFill>
              </a:rPr>
              <a:t>Contatos</a:t>
            </a:r>
            <a:endParaRPr lang="pt-PT" dirty="0"/>
          </a:p>
        </p:txBody>
      </p:sp>
      <p:sp>
        <p:nvSpPr>
          <p:cNvPr id="4" name="TextShape 2"/>
          <p:cNvSpPr txBox="1"/>
          <p:nvPr/>
        </p:nvSpPr>
        <p:spPr>
          <a:xfrm>
            <a:off x="457200" y="1124640"/>
            <a:ext cx="8229240" cy="5001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4500" dirty="0">
                <a:solidFill>
                  <a:srgbClr val="000000"/>
                </a:solidFill>
                <a:latin typeface="Calibri"/>
              </a:rPr>
              <a:t>Cristina Valério</a:t>
            </a:r>
            <a:endParaRPr dirty="0"/>
          </a:p>
          <a:p>
            <a:pPr>
              <a:lnSpc>
                <a:spcPct val="100000"/>
              </a:lnSpc>
            </a:pPr>
            <a:r>
              <a:rPr lang="pt-PT" sz="3200" dirty="0">
                <a:solidFill>
                  <a:srgbClr val="000000"/>
                </a:solidFill>
                <a:latin typeface="Calibri"/>
              </a:rPr>
              <a:t>Coordenadora Programação Económica e Empresarial</a:t>
            </a:r>
            <a:endParaRPr dirty="0"/>
          </a:p>
          <a:p>
            <a:pPr>
              <a:lnSpc>
                <a:spcPct val="100000"/>
              </a:lnSpc>
            </a:pPr>
            <a:r>
              <a:rPr lang="pt-PT" sz="3200" u="sng" dirty="0">
                <a:solidFill>
                  <a:srgbClr val="0000FF"/>
                </a:solidFill>
                <a:latin typeface="Calibri"/>
                <a:hlinkClick r:id="rId2"/>
              </a:rPr>
              <a:t>cvalerio@casamericalatina.pt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PT" sz="3200" dirty="0">
                <a:solidFill>
                  <a:srgbClr val="000000"/>
                </a:solidFill>
                <a:latin typeface="Calibri"/>
              </a:rPr>
              <a:t>Av. 24 de Julho, 118 - B</a:t>
            </a:r>
            <a:endParaRPr dirty="0"/>
          </a:p>
          <a:p>
            <a:pPr>
              <a:lnSpc>
                <a:spcPct val="100000"/>
              </a:lnSpc>
            </a:pPr>
            <a:r>
              <a:rPr lang="pt-PT" sz="3200" dirty="0">
                <a:solidFill>
                  <a:srgbClr val="000000"/>
                </a:solidFill>
                <a:latin typeface="Calibri"/>
              </a:rPr>
              <a:t>1200-871, Lisboa, Portugal</a:t>
            </a:r>
            <a:endParaRPr dirty="0"/>
          </a:p>
          <a:p>
            <a:pPr>
              <a:lnSpc>
                <a:spcPct val="100000"/>
              </a:lnSpc>
            </a:pPr>
            <a:r>
              <a:rPr lang="pt-PT" sz="3200" dirty="0">
                <a:solidFill>
                  <a:srgbClr val="000000"/>
                </a:solidFill>
                <a:latin typeface="Calibri"/>
              </a:rPr>
              <a:t>Tel. </a:t>
            </a:r>
            <a:r>
              <a:rPr lang="pt-PT" sz="3200" u="sng" dirty="0">
                <a:solidFill>
                  <a:srgbClr val="0000FF"/>
                </a:solidFill>
                <a:latin typeface="Calibri"/>
                <a:hlinkClick r:id="rId3"/>
              </a:rPr>
              <a:t>+351 213 955 309</a:t>
            </a:r>
            <a:r>
              <a:rPr lang="pt-PT" sz="3200" dirty="0">
                <a:solidFill>
                  <a:srgbClr val="000000"/>
                </a:solidFill>
                <a:latin typeface="Calibri"/>
              </a:rPr>
              <a:t>  </a:t>
            </a:r>
            <a:endParaRPr dirty="0"/>
          </a:p>
          <a:p>
            <a:pPr>
              <a:lnSpc>
                <a:spcPct val="100000"/>
              </a:lnSpc>
            </a:pPr>
            <a:r>
              <a:rPr lang="pt-PT" sz="3200" u="sng" dirty="0">
                <a:solidFill>
                  <a:srgbClr val="0000FF"/>
                </a:solidFill>
                <a:latin typeface="Calibri"/>
                <a:hlinkClick r:id="rId4"/>
              </a:rPr>
              <a:t>www.casamericalatina.pt</a:t>
            </a:r>
            <a:endParaRPr dirty="0"/>
          </a:p>
          <a:p>
            <a:pPr>
              <a:lnSpc>
                <a:spcPct val="100000"/>
              </a:lnSpc>
            </a:pPr>
            <a:r>
              <a:rPr lang="pt-PT" sz="3200" u="sng" dirty="0">
                <a:solidFill>
                  <a:srgbClr val="0000FF"/>
                </a:solidFill>
                <a:latin typeface="Calibri"/>
                <a:hlinkClick r:id="rId5"/>
              </a:rPr>
              <a:t>www.facebook.com/casadamericalatina.pt</a:t>
            </a:r>
            <a:endParaRPr dirty="0"/>
          </a:p>
          <a:p>
            <a:pPr>
              <a:lnSpc>
                <a:spcPct val="100000"/>
              </a:lnSpc>
            </a:pPr>
            <a:r>
              <a:rPr lang="pt-PT" sz="3200" u="sng" dirty="0">
                <a:solidFill>
                  <a:srgbClr val="0000FF"/>
                </a:solidFill>
                <a:latin typeface="Calibri"/>
                <a:hlinkClick r:id="rId6"/>
              </a:rPr>
              <a:t>www.casadamericalatina.wordpress.com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5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88639"/>
            <a:ext cx="4572000" cy="6840811"/>
          </a:xfrm>
        </p:spPr>
        <p:txBody>
          <a:bodyPr>
            <a:normAutofit fontScale="92500"/>
          </a:bodyPr>
          <a:lstStyle/>
          <a:p>
            <a:r>
              <a:rPr lang="pt-PT" dirty="0" smtClean="0"/>
              <a:t>Missão: estreitar relações culturais, cientificas  e económicas entre AL e Portugal e vice-versa.</a:t>
            </a:r>
          </a:p>
          <a:p>
            <a:r>
              <a:rPr lang="pt-PT" dirty="0" smtClean="0"/>
              <a:t>Fundada em 1998, como uma divisão da Câmara Municipal de Lisboa + Embaixadas latino-americanas </a:t>
            </a:r>
          </a:p>
          <a:p>
            <a:r>
              <a:rPr lang="pt-PT" dirty="0" smtClean="0"/>
              <a:t>2007 - Associação sem fins lucrativos +</a:t>
            </a:r>
          </a:p>
          <a:p>
            <a:r>
              <a:rPr lang="pt-PT" dirty="0" smtClean="0"/>
              <a:t>Associados empresa e Ministério dos Negócios Estrangeiros</a:t>
            </a:r>
          </a:p>
          <a:p>
            <a:endParaRPr lang="pt-PT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88640"/>
            <a:ext cx="4104000" cy="63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640" y="0"/>
            <a:ext cx="7200360" cy="68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640" y="93240"/>
            <a:ext cx="4030200" cy="66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4F81BD"/>
                </a:solidFill>
              </a:rPr>
              <a:t>Programação </a:t>
            </a:r>
            <a:r>
              <a:rPr lang="pt-PT" dirty="0" smtClean="0">
                <a:solidFill>
                  <a:srgbClr val="4F81BD"/>
                </a:solidFill>
              </a:rPr>
              <a:t>empresarial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dirty="0" smtClean="0"/>
              <a:t>a) Parceria com </a:t>
            </a:r>
            <a:r>
              <a:rPr lang="pt-PT" sz="2800" u="sng" dirty="0" smtClean="0"/>
              <a:t>Associação Industrial Portuguesa-Câmara de Comércio e Indústria </a:t>
            </a:r>
            <a:r>
              <a:rPr lang="pt-PT" sz="2800" dirty="0" smtClean="0"/>
              <a:t>- </a:t>
            </a:r>
            <a:r>
              <a:rPr lang="pt-PT" sz="2800" dirty="0" err="1" smtClean="0"/>
              <a:t>Road-shows</a:t>
            </a:r>
            <a:r>
              <a:rPr lang="pt-PT" sz="2800" dirty="0" smtClean="0"/>
              <a:t> com os Embaixadores Latino americanos com a Associações Empresariais locais: Santarém, Coimbra, Évora, Braga, Leiria, Beja, Castelo-Branco, Portalegre e Loulé</a:t>
            </a:r>
          </a:p>
          <a:p>
            <a:pPr marL="0" indent="0">
              <a:buNone/>
            </a:pPr>
            <a:r>
              <a:rPr lang="pt-PT" sz="2800" dirty="0" smtClean="0"/>
              <a:t>b) Visitas a </a:t>
            </a:r>
            <a:r>
              <a:rPr lang="pt-PT" sz="2800" u="sng" dirty="0" smtClean="0"/>
              <a:t>empresas associadas</a:t>
            </a:r>
            <a:r>
              <a:rPr lang="pt-PT" sz="2800" dirty="0" smtClean="0"/>
              <a:t>, </a:t>
            </a:r>
            <a:r>
              <a:rPr lang="pt-PT" sz="2800" u="sng" dirty="0" err="1" smtClean="0"/>
              <a:t>road-shows</a:t>
            </a:r>
            <a:r>
              <a:rPr lang="pt-PT" sz="2800" u="sng" dirty="0" smtClean="0"/>
              <a:t> com autarquias (</a:t>
            </a:r>
            <a:r>
              <a:rPr lang="pt-PT" sz="2800" dirty="0" smtClean="0"/>
              <a:t>CM Matosinhos e Paredes)</a:t>
            </a:r>
            <a:endParaRPr lang="pt-PT" sz="2800" u="sng" dirty="0" smtClean="0"/>
          </a:p>
          <a:p>
            <a:pPr marL="0" indent="0">
              <a:buNone/>
            </a:pPr>
            <a:r>
              <a:rPr lang="pt-PT" sz="2800" dirty="0"/>
              <a:t>c</a:t>
            </a:r>
            <a:r>
              <a:rPr lang="pt-PT" sz="2800" dirty="0" smtClean="0"/>
              <a:t>) Portugal Exportador - </a:t>
            </a:r>
            <a:r>
              <a:rPr lang="pt-PT" sz="2800" dirty="0" err="1" smtClean="0"/>
              <a:t>novembro</a:t>
            </a:r>
            <a:r>
              <a:rPr lang="pt-PT" sz="2800" dirty="0" smtClean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4879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4F81BD"/>
                </a:solidFill>
              </a:rPr>
              <a:t>Outros eventos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pt-PT" dirty="0">
                <a:solidFill>
                  <a:srgbClr val="000000"/>
                </a:solidFill>
              </a:rPr>
              <a:t>Seminários com Câmaras de Comércio – Luso-brasileira, luso-mexicana, luso-colombiana e luso-</a:t>
            </a:r>
            <a:r>
              <a:rPr lang="pt-PT" dirty="0" err="1">
                <a:solidFill>
                  <a:srgbClr val="000000"/>
                </a:solidFill>
              </a:rPr>
              <a:t>uruguai</a:t>
            </a:r>
            <a:r>
              <a:rPr lang="pt-PT" dirty="0">
                <a:solidFill>
                  <a:srgbClr val="000000"/>
                </a:solidFill>
              </a:rPr>
              <a:t>, luso-peruana  </a:t>
            </a:r>
            <a:endParaRPr lang="pt-PT" dirty="0" smtClean="0"/>
          </a:p>
          <a:p>
            <a:pPr>
              <a:buFont typeface="Arial"/>
              <a:buChar char="•"/>
            </a:pPr>
            <a:r>
              <a:rPr lang="pt-PT" dirty="0">
                <a:solidFill>
                  <a:srgbClr val="000000"/>
                </a:solidFill>
              </a:rPr>
              <a:t>Seminários com Embaixadores, empresas em Universidades – </a:t>
            </a:r>
            <a:r>
              <a:rPr lang="pt-PT" dirty="0" smtClean="0">
                <a:solidFill>
                  <a:srgbClr val="000000"/>
                </a:solidFill>
              </a:rPr>
              <a:t>ISCTE</a:t>
            </a:r>
            <a:endParaRPr lang="pt-PT" dirty="0" smtClean="0"/>
          </a:p>
          <a:p>
            <a:pPr>
              <a:buFont typeface="Arial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Católica </a:t>
            </a:r>
            <a:r>
              <a:rPr lang="pt-PT" dirty="0" err="1">
                <a:solidFill>
                  <a:srgbClr val="000000"/>
                </a:solidFill>
              </a:rPr>
              <a:t>Lisbon</a:t>
            </a:r>
            <a:r>
              <a:rPr lang="pt-PT" dirty="0">
                <a:solidFill>
                  <a:srgbClr val="000000"/>
                </a:solidFill>
              </a:rPr>
              <a:t> Business </a:t>
            </a:r>
            <a:r>
              <a:rPr lang="pt-PT" dirty="0" err="1">
                <a:solidFill>
                  <a:srgbClr val="000000"/>
                </a:solidFill>
              </a:rPr>
              <a:t>School</a:t>
            </a:r>
            <a:r>
              <a:rPr lang="pt-PT" dirty="0">
                <a:solidFill>
                  <a:srgbClr val="000000"/>
                </a:solidFill>
              </a:rPr>
              <a:t>: </a:t>
            </a:r>
            <a:r>
              <a:rPr lang="pt-PT" dirty="0" smtClean="0">
                <a:solidFill>
                  <a:srgbClr val="000000"/>
                </a:solidFill>
              </a:rPr>
              <a:t>Seminários sobre mercados: Próximos </a:t>
            </a:r>
            <a:r>
              <a:rPr lang="pt-PT" dirty="0">
                <a:solidFill>
                  <a:srgbClr val="000000"/>
                </a:solidFill>
              </a:rPr>
              <a:t>Uruguai, Paraguai, México</a:t>
            </a:r>
            <a:endParaRPr lang="pt-PT" dirty="0" smtClean="0"/>
          </a:p>
          <a:p>
            <a:pPr>
              <a:buFont typeface="Arial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Seminários </a:t>
            </a:r>
            <a:r>
              <a:rPr lang="pt-PT" dirty="0" err="1">
                <a:solidFill>
                  <a:srgbClr val="000000"/>
                </a:solidFill>
              </a:rPr>
              <a:t>setoriais</a:t>
            </a:r>
            <a:r>
              <a:rPr lang="pt-PT" dirty="0">
                <a:solidFill>
                  <a:srgbClr val="000000"/>
                </a:solidFill>
              </a:rPr>
              <a:t>: Seminário com Vieira de Almeida e Associados – O papel da advocacia no processo de internacionalização – 27 de </a:t>
            </a:r>
            <a:r>
              <a:rPr lang="pt-PT" dirty="0" err="1">
                <a:solidFill>
                  <a:srgbClr val="000000"/>
                </a:solidFill>
              </a:rPr>
              <a:t>março</a:t>
            </a:r>
            <a:endParaRPr lang="pt-PT" dirty="0" smtClean="0"/>
          </a:p>
          <a:p>
            <a:pPr>
              <a:buFont typeface="Arial"/>
              <a:buChar char="•"/>
            </a:pPr>
            <a:r>
              <a:rPr lang="pt-PT" dirty="0">
                <a:solidFill>
                  <a:srgbClr val="000000"/>
                </a:solidFill>
              </a:rPr>
              <a:t>Reuniões entre empresários e embaixadas, facilitação de </a:t>
            </a:r>
            <a:r>
              <a:rPr lang="pt-PT" dirty="0" err="1" smtClean="0">
                <a:solidFill>
                  <a:srgbClr val="000000"/>
                </a:solidFill>
              </a:rPr>
              <a:t>contatos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9065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>
                <a:solidFill>
                  <a:srgbClr val="4F81BD"/>
                </a:solidFill>
              </a:rPr>
              <a:t>Road-show</a:t>
            </a:r>
            <a:r>
              <a:rPr lang="pt-PT" dirty="0">
                <a:solidFill>
                  <a:srgbClr val="4F81BD"/>
                </a:solidFill>
              </a:rPr>
              <a:t> Beja – Herdade da </a:t>
            </a:r>
            <a:r>
              <a:rPr lang="pt-PT" dirty="0" smtClean="0">
                <a:solidFill>
                  <a:srgbClr val="4F81BD"/>
                </a:solidFill>
              </a:rPr>
              <a:t>Figueirinha</a:t>
            </a:r>
            <a:endParaRPr lang="pt-PT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40" y="1600200"/>
            <a:ext cx="6984360" cy="47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1400" dirty="0">
                <a:solidFill>
                  <a:srgbClr val="000000"/>
                </a:solidFill>
                <a:latin typeface="Calibri"/>
              </a:rPr>
              <a:t>www.proexport.com.co                               </a:t>
            </a:r>
            <a:r>
              <a:rPr lang="pt-PT" sz="1400" u="sng" dirty="0">
                <a:solidFill>
                  <a:srgbClr val="0000FF"/>
                </a:solidFill>
                <a:latin typeface="Calibri"/>
                <a:hlinkClick r:id="rId2"/>
              </a:rPr>
              <a:t>www.rediex.gov.py</a:t>
            </a:r>
            <a:r>
              <a:rPr lang="pt-PT" sz="1400" dirty="0">
                <a:solidFill>
                  <a:srgbClr val="000000"/>
                </a:solidFill>
                <a:latin typeface="Calibri"/>
              </a:rPr>
              <a:t>                                         </a:t>
            </a:r>
            <a:r>
              <a:rPr lang="pt-PT" sz="1400" i="1" u="sng" dirty="0">
                <a:solidFill>
                  <a:srgbClr val="0000FF"/>
                </a:solidFill>
                <a:latin typeface="Calibri"/>
                <a:hlinkClick r:id="rId3"/>
              </a:rPr>
              <a:t>www.</a:t>
            </a:r>
            <a:r>
              <a:rPr lang="pt-PT" sz="1400" b="1" i="1" u="sng" dirty="0">
                <a:solidFill>
                  <a:srgbClr val="0000FF"/>
                </a:solidFill>
                <a:latin typeface="Calibri"/>
                <a:hlinkClick r:id="rId3"/>
              </a:rPr>
              <a:t>proinversion</a:t>
            </a:r>
            <a:r>
              <a:rPr lang="pt-PT" sz="1400" i="1" u="sng" dirty="0">
                <a:solidFill>
                  <a:srgbClr val="0000FF"/>
                </a:solidFill>
                <a:latin typeface="Calibri"/>
                <a:hlinkClick r:id="rId3"/>
              </a:rPr>
              <a:t>.gob.pe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" name="Imagem 3"/>
          <p:cNvPicPr/>
          <p:nvPr/>
        </p:nvPicPr>
        <p:blipFill>
          <a:blip r:embed="rId4"/>
          <a:stretch>
            <a:fillRect/>
          </a:stretch>
        </p:blipFill>
        <p:spPr>
          <a:xfrm>
            <a:off x="611640" y="1845000"/>
            <a:ext cx="2457000" cy="935640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611640" y="3244320"/>
            <a:ext cx="295200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PT">
                <a:solidFill>
                  <a:srgbClr val="000000"/>
                </a:solidFill>
                <a:latin typeface="Calibri"/>
              </a:rPr>
              <a:t>www.promexico.gob.mx</a:t>
            </a:r>
            <a:endParaRPr/>
          </a:p>
        </p:txBody>
      </p:sp>
      <p:pic>
        <p:nvPicPr>
          <p:cNvPr id="10" name="Imagem 5"/>
          <p:cNvPicPr/>
          <p:nvPr/>
        </p:nvPicPr>
        <p:blipFill>
          <a:blip r:embed="rId5"/>
          <a:stretch>
            <a:fillRect/>
          </a:stretch>
        </p:blipFill>
        <p:spPr>
          <a:xfrm>
            <a:off x="610920" y="4089960"/>
            <a:ext cx="2941920" cy="990360"/>
          </a:xfrm>
          <a:prstGeom prst="rect">
            <a:avLst/>
          </a:prstGeom>
        </p:spPr>
      </p:pic>
      <p:pic>
        <p:nvPicPr>
          <p:cNvPr id="11" name="Imagem 6"/>
          <p:cNvPicPr/>
          <p:nvPr/>
        </p:nvPicPr>
        <p:blipFill>
          <a:blip r:embed="rId6"/>
          <a:stretch>
            <a:fillRect/>
          </a:stretch>
        </p:blipFill>
        <p:spPr>
          <a:xfrm>
            <a:off x="3324240" y="2009880"/>
            <a:ext cx="2615400" cy="770760"/>
          </a:xfrm>
          <a:prstGeom prst="rect">
            <a:avLst/>
          </a:prstGeom>
        </p:spPr>
      </p:pic>
      <p:sp>
        <p:nvSpPr>
          <p:cNvPr id="12" name="CustomShape 4"/>
          <p:cNvSpPr/>
          <p:nvPr/>
        </p:nvSpPr>
        <p:spPr>
          <a:xfrm>
            <a:off x="3291480" y="3244320"/>
            <a:ext cx="2099880" cy="303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PT" sz="1400">
                <a:solidFill>
                  <a:srgbClr val="000000"/>
                </a:solidFill>
                <a:latin typeface="Calibri"/>
              </a:rPr>
              <a:t>www.prouruguay.com</a:t>
            </a:r>
            <a:endParaRPr/>
          </a:p>
        </p:txBody>
      </p:sp>
      <p:pic>
        <p:nvPicPr>
          <p:cNvPr id="13" name="Imagem 8"/>
          <p:cNvPicPr/>
          <p:nvPr/>
        </p:nvPicPr>
        <p:blipFill>
          <a:blip r:embed="rId7"/>
          <a:stretch>
            <a:fillRect/>
          </a:stretch>
        </p:blipFill>
        <p:spPr>
          <a:xfrm>
            <a:off x="4418640" y="3851640"/>
            <a:ext cx="1323720" cy="475920"/>
          </a:xfrm>
          <a:prstGeom prst="rect">
            <a:avLst/>
          </a:prstGeom>
        </p:spPr>
      </p:pic>
      <p:pic>
        <p:nvPicPr>
          <p:cNvPr id="14" name="Imagem 10"/>
          <p:cNvPicPr/>
          <p:nvPr/>
        </p:nvPicPr>
        <p:blipFill>
          <a:blip r:embed="rId8"/>
          <a:stretch>
            <a:fillRect/>
          </a:stretch>
        </p:blipFill>
        <p:spPr>
          <a:xfrm>
            <a:off x="6125040" y="2009880"/>
            <a:ext cx="2623320" cy="1058760"/>
          </a:xfrm>
          <a:prstGeom prst="rect">
            <a:avLst/>
          </a:prstGeom>
        </p:spPr>
      </p:pic>
      <p:sp>
        <p:nvSpPr>
          <p:cNvPr id="15" name="CustomShape 5"/>
          <p:cNvSpPr/>
          <p:nvPr/>
        </p:nvSpPr>
        <p:spPr>
          <a:xfrm>
            <a:off x="5876280" y="3311640"/>
            <a:ext cx="2848320" cy="395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PT" sz="2000">
                <a:solidFill>
                  <a:srgbClr val="000000"/>
                </a:solidFill>
                <a:latin typeface="Calibri"/>
              </a:rPr>
              <a:t>proinvex.mici.gob.pa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8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640" y="311760"/>
            <a:ext cx="8424720" cy="62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630</Words>
  <Application>Microsoft Office PowerPoint</Application>
  <PresentationFormat>Apresentação no Ecrã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Tema do Office</vt:lpstr>
      <vt:lpstr>América Latina, uma oportunidade” Seminário Saber Mais   InoveCluster Castelo Branco 2014 </vt:lpstr>
      <vt:lpstr>Apresentação do PowerPoint</vt:lpstr>
      <vt:lpstr>Apresentação do PowerPoint</vt:lpstr>
      <vt:lpstr>Apresentação do PowerPoint</vt:lpstr>
      <vt:lpstr>Programação empresarial</vt:lpstr>
      <vt:lpstr>Outros eventos</vt:lpstr>
      <vt:lpstr>Road-show Beja – Herdade da Figueirinha</vt:lpstr>
      <vt:lpstr>Apresentação do PowerPoint</vt:lpstr>
      <vt:lpstr>Apresentação do PowerPoint</vt:lpstr>
      <vt:lpstr>América Latina</vt:lpstr>
      <vt:lpstr>Investimento Direto Estrangeiro</vt:lpstr>
      <vt:lpstr>Contatos</vt:lpstr>
    </vt:vector>
  </TitlesOfParts>
  <Company>O nome da sua organização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América Latina, uma oportunidade” Seminário Saber Mais   InoveCluster Castelo Branco 2014 </dc:title>
  <dc:creator>O seu nome de utilizador</dc:creator>
  <cp:lastModifiedBy>O seu nome de utilizador</cp:lastModifiedBy>
  <cp:revision>7</cp:revision>
  <dcterms:created xsi:type="dcterms:W3CDTF">2014-04-24T11:06:51Z</dcterms:created>
  <dcterms:modified xsi:type="dcterms:W3CDTF">2014-04-24T11:47:18Z</dcterms:modified>
</cp:coreProperties>
</file>