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3" r:id="rId2"/>
    <p:sldId id="518" r:id="rId3"/>
    <p:sldId id="418" r:id="rId4"/>
    <p:sldId id="318" r:id="rId5"/>
    <p:sldId id="424" r:id="rId6"/>
    <p:sldId id="371" r:id="rId7"/>
    <p:sldId id="515" r:id="rId8"/>
    <p:sldId id="478" r:id="rId9"/>
    <p:sldId id="476" r:id="rId10"/>
    <p:sldId id="463" r:id="rId11"/>
    <p:sldId id="487" r:id="rId12"/>
    <p:sldId id="497" r:id="rId13"/>
    <p:sldId id="498" r:id="rId14"/>
    <p:sldId id="499" r:id="rId15"/>
    <p:sldId id="508" r:id="rId16"/>
    <p:sldId id="365" r:id="rId17"/>
    <p:sldId id="501" r:id="rId18"/>
    <p:sldId id="346" r:id="rId19"/>
    <p:sldId id="347" r:id="rId20"/>
    <p:sldId id="348" r:id="rId21"/>
    <p:sldId id="516" r:id="rId22"/>
  </p:sldIdLst>
  <p:sldSz cx="9144000" cy="6858000" type="screen4x3"/>
  <p:notesSz cx="6854825" cy="9713913"/>
  <p:defaultTextStyle>
    <a:defPPr>
      <a:defRPr lang="es-CL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DRO STANCIC-ROKOTOV HOLGER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72B"/>
    <a:srgbClr val="5797AE"/>
    <a:srgbClr val="1D80A3"/>
    <a:srgbClr val="0C3A77"/>
    <a:srgbClr val="0A2D5D"/>
    <a:srgbClr val="D4032A"/>
    <a:srgbClr val="BB0426"/>
    <a:srgbClr val="B50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9" autoAdjust="0"/>
    <p:restoredTop sz="99757" autoAdjust="0"/>
  </p:normalViewPr>
  <p:slideViewPr>
    <p:cSldViewPr snapToObjects="1">
      <p:cViewPr>
        <p:scale>
          <a:sx n="100" d="100"/>
          <a:sy n="100" d="100"/>
        </p:scale>
        <p:origin x="1098" y="1074"/>
      </p:cViewPr>
      <p:guideLst>
        <p:guide orient="horz" pos="125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14" y="-96"/>
      </p:cViewPr>
      <p:guideLst>
        <p:guide orient="horz" pos="305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paredes\Desktop\Gr&#225;ficos%20PPT%20PA&#205;S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paredes\Desktop\Gr&#225;ficos%20PPT%20PA&#205;S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paredes\Desktop\Gr&#225;ficos%20PPT%20PA&#205;S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paredes\Desktop\LATA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paredes\Desktop\Emergent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paredes\Desktop\Emergent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paredes\Desktop\Emergen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1950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492B4"/>
              </a:solidFill>
            </c:spPr>
          </c:dPt>
          <c:dLbls>
            <c:txPr>
              <a:bodyPr rot="0" vert="horz"/>
              <a:lstStyle/>
              <a:p>
                <a:pPr>
                  <a:defRPr b="1"/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Hoja1!$A$1:$A$10</c:f>
              <c:strCache>
                <c:ptCount val="10"/>
                <c:pt idx="0">
                  <c:v>Hong Kong</c:v>
                </c:pt>
                <c:pt idx="1">
                  <c:v>Singapore</c:v>
                </c:pt>
                <c:pt idx="2">
                  <c:v>Australia</c:v>
                </c:pt>
                <c:pt idx="3">
                  <c:v>Switzerland</c:v>
                </c:pt>
                <c:pt idx="4">
                  <c:v>New Zealand</c:v>
                </c:pt>
                <c:pt idx="5">
                  <c:v>Canada</c:v>
                </c:pt>
                <c:pt idx="6">
                  <c:v>Chile</c:v>
                </c:pt>
                <c:pt idx="7">
                  <c:v>Mauritius</c:v>
                </c:pt>
                <c:pt idx="8">
                  <c:v>Ireland</c:v>
                </c:pt>
                <c:pt idx="9">
                  <c:v>Denmark</c:v>
                </c:pt>
              </c:strCache>
            </c:strRef>
          </c:cat>
          <c:val>
            <c:numRef>
              <c:f>Hoja1!$B$1:$B$10</c:f>
              <c:numCache>
                <c:formatCode>General</c:formatCode>
                <c:ptCount val="10"/>
                <c:pt idx="0">
                  <c:v>90.1</c:v>
                </c:pt>
                <c:pt idx="1">
                  <c:v>89.4</c:v>
                </c:pt>
                <c:pt idx="2">
                  <c:v>82</c:v>
                </c:pt>
                <c:pt idx="3">
                  <c:v>81.599999999999994</c:v>
                </c:pt>
                <c:pt idx="4">
                  <c:v>81.2</c:v>
                </c:pt>
                <c:pt idx="5">
                  <c:v>80.2</c:v>
                </c:pt>
                <c:pt idx="6">
                  <c:v>78.7</c:v>
                </c:pt>
                <c:pt idx="7">
                  <c:v>76.5</c:v>
                </c:pt>
                <c:pt idx="8">
                  <c:v>76.2</c:v>
                </c:pt>
                <c:pt idx="9">
                  <c:v>76.099999999999994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272448"/>
        <c:axId val="55005568"/>
      </c:barChart>
      <c:catAx>
        <c:axId val="41272448"/>
        <c:scaling>
          <c:orientation val="minMax"/>
        </c:scaling>
        <c:delete val="1"/>
        <c:axPos val="b"/>
        <c:majorTickMark val="out"/>
        <c:minorTickMark val="none"/>
        <c:tickLblPos val="none"/>
        <c:crossAx val="55005568"/>
        <c:crosses val="autoZero"/>
        <c:auto val="1"/>
        <c:lblAlgn val="ctr"/>
        <c:lblOffset val="100"/>
        <c:noMultiLvlLbl val="0"/>
      </c:catAx>
      <c:valAx>
        <c:axId val="55005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272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950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0492B4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Hoja1!$A$1:$A$15</c:f>
              <c:strCache>
                <c:ptCount val="15"/>
                <c:pt idx="0">
                  <c:v>Venezuela </c:v>
                </c:pt>
                <c:pt idx="1">
                  <c:v>Bolivia </c:v>
                </c:pt>
                <c:pt idx="2">
                  <c:v>Argentina </c:v>
                </c:pt>
                <c:pt idx="3">
                  <c:v>Peru </c:v>
                </c:pt>
                <c:pt idx="4">
                  <c:v>Brazil </c:v>
                </c:pt>
                <c:pt idx="5">
                  <c:v>Spain</c:v>
                </c:pt>
                <c:pt idx="6">
                  <c:v>Chile </c:v>
                </c:pt>
                <c:pt idx="7">
                  <c:v>Hong Kong </c:v>
                </c:pt>
                <c:pt idx="8">
                  <c:v>United Kingdom</c:v>
                </c:pt>
                <c:pt idx="9">
                  <c:v>Australia </c:v>
                </c:pt>
                <c:pt idx="10">
                  <c:v>Netherlands</c:v>
                </c:pt>
                <c:pt idx="11">
                  <c:v>Switzerland</c:v>
                </c:pt>
                <c:pt idx="12">
                  <c:v>Singapore</c:v>
                </c:pt>
                <c:pt idx="13">
                  <c:v>Finland</c:v>
                </c:pt>
                <c:pt idx="14">
                  <c:v>Denmark</c:v>
                </c:pt>
              </c:strCache>
            </c:strRef>
          </c:cat>
          <c:val>
            <c:numRef>
              <c:f>Hoja1!$B$1:$B$15</c:f>
              <c:numCache>
                <c:formatCode>General</c:formatCode>
                <c:ptCount val="15"/>
                <c:pt idx="0">
                  <c:v>160</c:v>
                </c:pt>
                <c:pt idx="1">
                  <c:v>106</c:v>
                </c:pt>
                <c:pt idx="2">
                  <c:v>106</c:v>
                </c:pt>
                <c:pt idx="3">
                  <c:v>83</c:v>
                </c:pt>
                <c:pt idx="4">
                  <c:v>72</c:v>
                </c:pt>
                <c:pt idx="5">
                  <c:v>40</c:v>
                </c:pt>
                <c:pt idx="6">
                  <c:v>22</c:v>
                </c:pt>
                <c:pt idx="7">
                  <c:v>15</c:v>
                </c:pt>
                <c:pt idx="8">
                  <c:v>14</c:v>
                </c:pt>
                <c:pt idx="9">
                  <c:v>9</c:v>
                </c:pt>
                <c:pt idx="10">
                  <c:v>8</c:v>
                </c:pt>
                <c:pt idx="11">
                  <c:v>7</c:v>
                </c:pt>
                <c:pt idx="12">
                  <c:v>5</c:v>
                </c:pt>
                <c:pt idx="13">
                  <c:v>3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3385600"/>
        <c:axId val="23387136"/>
      </c:barChart>
      <c:catAx>
        <c:axId val="233856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pt-PT"/>
          </a:p>
        </c:txPr>
        <c:crossAx val="23387136"/>
        <c:crosses val="autoZero"/>
        <c:auto val="1"/>
        <c:lblAlgn val="ctr"/>
        <c:lblOffset val="100"/>
        <c:noMultiLvlLbl val="0"/>
      </c:catAx>
      <c:valAx>
        <c:axId val="23387136"/>
        <c:scaling>
          <c:orientation val="minMax"/>
          <c:max val="17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pt-PT"/>
          </a:p>
        </c:txPr>
        <c:crossAx val="23385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21062992126045"/>
          <c:y val="0.13992954773109345"/>
          <c:w val="0.78801159230096196"/>
          <c:h val="0.696093405635911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Hoja1!$B$36</c:f>
              <c:strCache>
                <c:ptCount val="1"/>
                <c:pt idx="0">
                  <c:v>Vinos</c:v>
                </c:pt>
              </c:strCache>
            </c:strRef>
          </c:tx>
          <c:spPr>
            <a:solidFill>
              <a:srgbClr val="EB0028"/>
            </a:solidFill>
          </c:spPr>
          <c:invertIfNegative val="0"/>
          <c:cat>
            <c:numRef>
              <c:f>Hoja1!$C$35:$G$35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Hoja1!$C$36:$G$36</c:f>
              <c:numCache>
                <c:formatCode>_-* #,##0_-;\-* #,##0_-;_-* "-"??_-;_-@_-</c:formatCode>
                <c:ptCount val="5"/>
                <c:pt idx="0">
                  <c:v>1387.345976040001</c:v>
                </c:pt>
                <c:pt idx="1">
                  <c:v>1557.970937939999</c:v>
                </c:pt>
                <c:pt idx="2">
                  <c:v>1704.5969977621762</c:v>
                </c:pt>
                <c:pt idx="3">
                  <c:v>1806.2424687557909</c:v>
                </c:pt>
                <c:pt idx="4">
                  <c:v>1975.2882125074648</c:v>
                </c:pt>
              </c:numCache>
            </c:numRef>
          </c:val>
        </c:ser>
        <c:ser>
          <c:idx val="1"/>
          <c:order val="1"/>
          <c:tx>
            <c:strRef>
              <c:f>Hoja1!$B$37</c:f>
              <c:strCache>
                <c:ptCount val="1"/>
                <c:pt idx="0">
                  <c:v>Minerales</c:v>
                </c:pt>
              </c:strCache>
            </c:strRef>
          </c:tx>
          <c:spPr>
            <a:solidFill>
              <a:srgbClr val="FFA300"/>
            </a:solidFill>
          </c:spPr>
          <c:invertIfNegative val="0"/>
          <c:cat>
            <c:numRef>
              <c:f>Hoja1!$C$35:$G$35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Hoja1!$C$37:$G$37</c:f>
              <c:numCache>
                <c:formatCode>_-* #,##0_-;\-* #,##0_-;_-* "-"??_-;_-@_-</c:formatCode>
                <c:ptCount val="5"/>
                <c:pt idx="0">
                  <c:v>3090.657540104276</c:v>
                </c:pt>
                <c:pt idx="1">
                  <c:v>4040.8173092207562</c:v>
                </c:pt>
                <c:pt idx="2">
                  <c:v>5490.1251500656517</c:v>
                </c:pt>
                <c:pt idx="3">
                  <c:v>5041.4189071460796</c:v>
                </c:pt>
                <c:pt idx="4">
                  <c:v>4272.9397774775671</c:v>
                </c:pt>
              </c:numCache>
            </c:numRef>
          </c:val>
        </c:ser>
        <c:ser>
          <c:idx val="2"/>
          <c:order val="2"/>
          <c:tx>
            <c:strRef>
              <c:f>Hoja1!$B$38</c:f>
              <c:strCache>
                <c:ptCount val="1"/>
                <c:pt idx="0">
                  <c:v>Productos del Mar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cat>
            <c:numRef>
              <c:f>Hoja1!$C$35:$G$35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Hoja1!$C$38:$G$38</c:f>
              <c:numCache>
                <c:formatCode>_-* #,##0_-;\-* #,##0_-;_-* "-"??_-;_-@_-</c:formatCode>
                <c:ptCount val="5"/>
                <c:pt idx="0">
                  <c:v>3813.2642312015009</c:v>
                </c:pt>
                <c:pt idx="1">
                  <c:v>3589.2450642977337</c:v>
                </c:pt>
                <c:pt idx="2">
                  <c:v>4702.7286232091219</c:v>
                </c:pt>
                <c:pt idx="3">
                  <c:v>4571.1834627285725</c:v>
                </c:pt>
                <c:pt idx="4">
                  <c:v>5283.8029868198455</c:v>
                </c:pt>
              </c:numCache>
            </c:numRef>
          </c:val>
        </c:ser>
        <c:ser>
          <c:idx val="3"/>
          <c:order val="3"/>
          <c:tx>
            <c:strRef>
              <c:f>Hoja1!$B$39</c:f>
              <c:strCache>
                <c:ptCount val="1"/>
                <c:pt idx="0">
                  <c:v>Industria Forestal</c:v>
                </c:pt>
              </c:strCache>
            </c:strRef>
          </c:tx>
          <c:spPr>
            <a:solidFill>
              <a:srgbClr val="ABDEFF"/>
            </a:solidFill>
          </c:spPr>
          <c:invertIfNegative val="0"/>
          <c:cat>
            <c:numRef>
              <c:f>Hoja1!$C$35:$G$35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Hoja1!$C$39:$G$39</c:f>
              <c:numCache>
                <c:formatCode>_-* #,##0_-;\-* #,##0_-;_-* "-"??_-;_-@_-</c:formatCode>
                <c:ptCount val="5"/>
                <c:pt idx="0">
                  <c:v>4069.6024176809169</c:v>
                </c:pt>
                <c:pt idx="1">
                  <c:v>4829.3916754010679</c:v>
                </c:pt>
                <c:pt idx="2">
                  <c:v>5650.9684121348746</c:v>
                </c:pt>
                <c:pt idx="3">
                  <c:v>5245.1995437686419</c:v>
                </c:pt>
                <c:pt idx="4">
                  <c:v>5668.3858041622334</c:v>
                </c:pt>
              </c:numCache>
            </c:numRef>
          </c:val>
        </c:ser>
        <c:ser>
          <c:idx val="4"/>
          <c:order val="4"/>
          <c:tx>
            <c:strRef>
              <c:f>Hoja1!$B$40</c:f>
              <c:strCache>
                <c:ptCount val="1"/>
                <c:pt idx="0">
                  <c:v>Productos Agropecuarios</c:v>
                </c:pt>
              </c:strCache>
            </c:strRef>
          </c:tx>
          <c:spPr>
            <a:solidFill>
              <a:srgbClr val="0091B2"/>
            </a:solidFill>
          </c:spPr>
          <c:invertIfNegative val="0"/>
          <c:cat>
            <c:numRef>
              <c:f>Hoja1!$C$35:$G$35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Hoja1!$C$40:$G$40</c:f>
              <c:numCache>
                <c:formatCode>_-* #,##0_-;\-* #,##0_-;_-* "-"??_-;_-@_-</c:formatCode>
                <c:ptCount val="5"/>
                <c:pt idx="0">
                  <c:v>6328.4242192148504</c:v>
                </c:pt>
                <c:pt idx="1">
                  <c:v>7166.586269008968</c:v>
                </c:pt>
                <c:pt idx="2">
                  <c:v>8421.6046870618156</c:v>
                </c:pt>
                <c:pt idx="3">
                  <c:v>8638.2939298512301</c:v>
                </c:pt>
                <c:pt idx="4">
                  <c:v>9314.1135784897269</c:v>
                </c:pt>
              </c:numCache>
            </c:numRef>
          </c:val>
        </c:ser>
        <c:ser>
          <c:idx val="5"/>
          <c:order val="5"/>
          <c:tx>
            <c:strRef>
              <c:f>Hoja1!$B$41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</c:spPr>
          <c:invertIfNegative val="0"/>
          <c:cat>
            <c:numRef>
              <c:f>Hoja1!$C$35:$G$35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Hoja1!$C$41:$G$41</c:f>
              <c:numCache>
                <c:formatCode>_-* #,##0_-;\-* #,##0_-;_-* "-"??_-;_-@_-</c:formatCode>
                <c:ptCount val="5"/>
                <c:pt idx="0">
                  <c:v>7078.207338059301</c:v>
                </c:pt>
                <c:pt idx="1">
                  <c:v>8563.65088480126</c:v>
                </c:pt>
                <c:pt idx="2">
                  <c:v>10797.857536524542</c:v>
                </c:pt>
                <c:pt idx="3">
                  <c:v>10675.56223311824</c:v>
                </c:pt>
                <c:pt idx="4">
                  <c:v>10011.895271332152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089920"/>
        <c:axId val="25091456"/>
      </c:barChart>
      <c:catAx>
        <c:axId val="2508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pt-PT"/>
          </a:p>
        </c:txPr>
        <c:crossAx val="25091456"/>
        <c:crosses val="autoZero"/>
        <c:auto val="1"/>
        <c:lblAlgn val="ctr"/>
        <c:lblOffset val="100"/>
        <c:noMultiLvlLbl val="0"/>
      </c:catAx>
      <c:valAx>
        <c:axId val="250914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L" dirty="0">
                    <a:solidFill>
                      <a:srgbClr val="002060"/>
                    </a:solidFill>
                  </a:rPr>
                  <a:t>US$ MM</a:t>
                </a:r>
              </a:p>
            </c:rich>
          </c:tx>
          <c:layout>
            <c:manualLayout>
              <c:xMode val="edge"/>
              <c:yMode val="edge"/>
              <c:x val="6.3888888888888884E-2"/>
              <c:y val="5.7845672279935312E-2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002060"/>
                </a:solidFill>
              </a:defRPr>
            </a:pPr>
            <a:endParaRPr lang="pt-PT"/>
          </a:p>
        </c:txPr>
        <c:crossAx val="25089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565244969378787"/>
          <c:y val="1.4556383380567802E-2"/>
          <c:w val="0.75925065616798093"/>
          <c:h val="0.10531824146981612"/>
        </c:manualLayout>
      </c:layout>
      <c:overlay val="0"/>
      <c:txPr>
        <a:bodyPr/>
        <a:lstStyle/>
        <a:p>
          <a:pPr>
            <a:defRPr sz="1000" b="1">
              <a:solidFill>
                <a:srgbClr val="002060"/>
              </a:solidFill>
            </a:defRPr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8248031496081"/>
          <c:y val="0.16631966345459501"/>
          <c:w val="0.51246150481189856"/>
          <c:h val="0.83429975017020963"/>
        </c:manualLayout>
      </c:layout>
      <c:doughnutChart>
        <c:varyColors val="1"/>
        <c:ser>
          <c:idx val="0"/>
          <c:order val="0"/>
          <c:tx>
            <c:strRef>
              <c:f>Hoja1!$G$35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bubble3D val="0"/>
            <c:spPr>
              <a:solidFill>
                <a:srgbClr val="EB0028"/>
              </a:solidFill>
            </c:spPr>
          </c:dPt>
          <c:dPt>
            <c:idx val="1"/>
            <c:bubble3D val="0"/>
            <c:spPr>
              <a:solidFill>
                <a:srgbClr val="FFA300"/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3"/>
            <c:bubble3D val="0"/>
            <c:spPr>
              <a:solidFill>
                <a:srgbClr val="ABDEFF"/>
              </a:solidFill>
            </c:spPr>
          </c:dPt>
          <c:dPt>
            <c:idx val="4"/>
            <c:bubble3D val="0"/>
            <c:spPr>
              <a:solidFill>
                <a:srgbClr val="0091B2"/>
              </a:solidFill>
            </c:spPr>
          </c:dPt>
          <c:dPt>
            <c:idx val="5"/>
            <c:bubble3D val="0"/>
            <c:spPr>
              <a:solidFill>
                <a:srgbClr val="004C97"/>
              </a:solidFill>
            </c:spPr>
          </c:dPt>
          <c:dLbls>
            <c:dLbl>
              <c:idx val="0"/>
              <c:layout>
                <c:manualLayout>
                  <c:x val="8.3333333333333367E-3"/>
                  <c:y val="-0.171566364886985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222222222222248"/>
                  <c:y val="-0.130717230390083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00000000000002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 err="1"/>
                      <a:t>Productos</a:t>
                    </a:r>
                    <a:r>
                      <a:rPr lang="en-US" sz="1000" dirty="0"/>
                      <a:t> </a:t>
                    </a:r>
                    <a:r>
                      <a:rPr lang="en-US" sz="1000" dirty="0" smtClean="0"/>
                      <a:t>         del </a:t>
                    </a:r>
                    <a:r>
                      <a:rPr lang="en-US" sz="1000" dirty="0"/>
                      <a:t>Mar
14%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611111111111104"/>
                  <c:y val="0.106207749691943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6111111111111101"/>
                  <c:y val="0.10212283624225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25"/>
                  <c:y val="-0.106207749691943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pt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Hoja1!$B$36:$B$41</c:f>
              <c:strCache>
                <c:ptCount val="6"/>
                <c:pt idx="0">
                  <c:v>Vinos</c:v>
                </c:pt>
                <c:pt idx="1">
                  <c:v>Minerales</c:v>
                </c:pt>
                <c:pt idx="2">
                  <c:v>Productos del Mar</c:v>
                </c:pt>
                <c:pt idx="3">
                  <c:v>Industria Forestal</c:v>
                </c:pt>
                <c:pt idx="4">
                  <c:v>Productos Agropecuarios</c:v>
                </c:pt>
                <c:pt idx="5">
                  <c:v>Manufacturas</c:v>
                </c:pt>
              </c:strCache>
            </c:strRef>
          </c:cat>
          <c:val>
            <c:numRef>
              <c:f>Hoja1!$G$36:$G$41</c:f>
              <c:numCache>
                <c:formatCode>_-* #,##0_-;\-* #,##0_-;_-* "-"??_-;_-@_-</c:formatCode>
                <c:ptCount val="6"/>
                <c:pt idx="0">
                  <c:v>1975.2882125074648</c:v>
                </c:pt>
                <c:pt idx="1">
                  <c:v>4272.9397774775671</c:v>
                </c:pt>
                <c:pt idx="2">
                  <c:v>5283.8029868198455</c:v>
                </c:pt>
                <c:pt idx="3">
                  <c:v>5668.3858041622334</c:v>
                </c:pt>
                <c:pt idx="4">
                  <c:v>9314.1135784897269</c:v>
                </c:pt>
                <c:pt idx="5">
                  <c:v>10011.895271332152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11394751176545"/>
          <c:y val="0.15695072092542145"/>
          <c:w val="0.86208428808592397"/>
          <c:h val="0.69371295549932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Hoja1!$D$77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ABDEFF"/>
            </a:solidFill>
          </c:spPr>
          <c:invertIfNegative val="0"/>
          <c:cat>
            <c:strRef>
              <c:f>Hoja1!$C$78:$C$83</c:f>
              <c:strCache>
                <c:ptCount val="6"/>
                <c:pt idx="0">
                  <c:v>Manufacturas</c:v>
                </c:pt>
                <c:pt idx="1">
                  <c:v>Productos Agropecuarios</c:v>
                </c:pt>
                <c:pt idx="2">
                  <c:v>Industria Forestal</c:v>
                </c:pt>
                <c:pt idx="3">
                  <c:v>Productos
 del Mar</c:v>
                </c:pt>
                <c:pt idx="4">
                  <c:v>Minerales</c:v>
                </c:pt>
                <c:pt idx="5">
                  <c:v>Vinos</c:v>
                </c:pt>
              </c:strCache>
            </c:strRef>
          </c:cat>
          <c:val>
            <c:numRef>
              <c:f>Hoja1!$D$78:$D$83</c:f>
              <c:numCache>
                <c:formatCode>_-* #,##0_-;\-* #,##0_-;_-* "-"??_-;_-@_-</c:formatCode>
                <c:ptCount val="6"/>
                <c:pt idx="0">
                  <c:v>7078.207338059301</c:v>
                </c:pt>
                <c:pt idx="1">
                  <c:v>6328.4242192148504</c:v>
                </c:pt>
                <c:pt idx="2">
                  <c:v>4069.6024176809169</c:v>
                </c:pt>
                <c:pt idx="3">
                  <c:v>3813.2642312015009</c:v>
                </c:pt>
                <c:pt idx="4">
                  <c:v>3090.657540104276</c:v>
                </c:pt>
                <c:pt idx="5">
                  <c:v>1387.345976040001</c:v>
                </c:pt>
              </c:numCache>
            </c:numRef>
          </c:val>
        </c:ser>
        <c:ser>
          <c:idx val="1"/>
          <c:order val="1"/>
          <c:tx>
            <c:strRef>
              <c:f>Hoja1!$E$77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7FB5DC"/>
            </a:solidFill>
          </c:spPr>
          <c:invertIfNegative val="0"/>
          <c:cat>
            <c:strRef>
              <c:f>Hoja1!$C$78:$C$83</c:f>
              <c:strCache>
                <c:ptCount val="6"/>
                <c:pt idx="0">
                  <c:v>Manufacturas</c:v>
                </c:pt>
                <c:pt idx="1">
                  <c:v>Productos Agropecuarios</c:v>
                </c:pt>
                <c:pt idx="2">
                  <c:v>Industria Forestal</c:v>
                </c:pt>
                <c:pt idx="3">
                  <c:v>Productos
 del Mar</c:v>
                </c:pt>
                <c:pt idx="4">
                  <c:v>Minerales</c:v>
                </c:pt>
                <c:pt idx="5">
                  <c:v>Vinos</c:v>
                </c:pt>
              </c:strCache>
            </c:strRef>
          </c:cat>
          <c:val>
            <c:numRef>
              <c:f>Hoja1!$E$78:$E$83</c:f>
              <c:numCache>
                <c:formatCode>_-* #,##0_-;\-* #,##0_-;_-* "-"??_-;_-@_-</c:formatCode>
                <c:ptCount val="6"/>
                <c:pt idx="0">
                  <c:v>8563.65088480126</c:v>
                </c:pt>
                <c:pt idx="1">
                  <c:v>7166.586269008968</c:v>
                </c:pt>
                <c:pt idx="2">
                  <c:v>4829.3916754010679</c:v>
                </c:pt>
                <c:pt idx="3">
                  <c:v>3589.2450642977337</c:v>
                </c:pt>
                <c:pt idx="4">
                  <c:v>4040.8173092207562</c:v>
                </c:pt>
                <c:pt idx="5">
                  <c:v>1557.970937939999</c:v>
                </c:pt>
              </c:numCache>
            </c:numRef>
          </c:val>
        </c:ser>
        <c:ser>
          <c:idx val="2"/>
          <c:order val="2"/>
          <c:tx>
            <c:strRef>
              <c:f>Hoja1!$F$77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5AC8FA"/>
            </a:solidFill>
          </c:spPr>
          <c:invertIfNegative val="0"/>
          <c:cat>
            <c:strRef>
              <c:f>Hoja1!$C$78:$C$83</c:f>
              <c:strCache>
                <c:ptCount val="6"/>
                <c:pt idx="0">
                  <c:v>Manufacturas</c:v>
                </c:pt>
                <c:pt idx="1">
                  <c:v>Productos Agropecuarios</c:v>
                </c:pt>
                <c:pt idx="2">
                  <c:v>Industria Forestal</c:v>
                </c:pt>
                <c:pt idx="3">
                  <c:v>Productos
 del Mar</c:v>
                </c:pt>
                <c:pt idx="4">
                  <c:v>Minerales</c:v>
                </c:pt>
                <c:pt idx="5">
                  <c:v>Vinos</c:v>
                </c:pt>
              </c:strCache>
            </c:strRef>
          </c:cat>
          <c:val>
            <c:numRef>
              <c:f>Hoja1!$F$78:$F$83</c:f>
              <c:numCache>
                <c:formatCode>_-* #,##0_-;\-* #,##0_-;_-* "-"??_-;_-@_-</c:formatCode>
                <c:ptCount val="6"/>
                <c:pt idx="0">
                  <c:v>10797.857536524542</c:v>
                </c:pt>
                <c:pt idx="1">
                  <c:v>8421.6046870618156</c:v>
                </c:pt>
                <c:pt idx="2">
                  <c:v>5650.9684121348746</c:v>
                </c:pt>
                <c:pt idx="3">
                  <c:v>4702.7286232091219</c:v>
                </c:pt>
                <c:pt idx="4">
                  <c:v>5490.1251500656517</c:v>
                </c:pt>
                <c:pt idx="5">
                  <c:v>1704.5969977621762</c:v>
                </c:pt>
              </c:numCache>
            </c:numRef>
          </c:val>
        </c:ser>
        <c:ser>
          <c:idx val="3"/>
          <c:order val="3"/>
          <c:tx>
            <c:strRef>
              <c:f>Hoja1!$G$77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0091B2"/>
            </a:solidFill>
          </c:spPr>
          <c:invertIfNegative val="0"/>
          <c:cat>
            <c:strRef>
              <c:f>Hoja1!$C$78:$C$83</c:f>
              <c:strCache>
                <c:ptCount val="6"/>
                <c:pt idx="0">
                  <c:v>Manufacturas</c:v>
                </c:pt>
                <c:pt idx="1">
                  <c:v>Productos Agropecuarios</c:v>
                </c:pt>
                <c:pt idx="2">
                  <c:v>Industria Forestal</c:v>
                </c:pt>
                <c:pt idx="3">
                  <c:v>Productos
 del Mar</c:v>
                </c:pt>
                <c:pt idx="4">
                  <c:v>Minerales</c:v>
                </c:pt>
                <c:pt idx="5">
                  <c:v>Vinos</c:v>
                </c:pt>
              </c:strCache>
            </c:strRef>
          </c:cat>
          <c:val>
            <c:numRef>
              <c:f>Hoja1!$G$78:$G$83</c:f>
              <c:numCache>
                <c:formatCode>_-* #,##0_-;\-* #,##0_-;_-* "-"??_-;_-@_-</c:formatCode>
                <c:ptCount val="6"/>
                <c:pt idx="0">
                  <c:v>10675.56223311824</c:v>
                </c:pt>
                <c:pt idx="1">
                  <c:v>8638.2939298512301</c:v>
                </c:pt>
                <c:pt idx="2">
                  <c:v>5245.1995437686419</c:v>
                </c:pt>
                <c:pt idx="3">
                  <c:v>4571.1834627285725</c:v>
                </c:pt>
                <c:pt idx="4">
                  <c:v>5041.4189071460796</c:v>
                </c:pt>
                <c:pt idx="5">
                  <c:v>1806.2424687557909</c:v>
                </c:pt>
              </c:numCache>
            </c:numRef>
          </c:val>
        </c:ser>
        <c:ser>
          <c:idx val="4"/>
          <c:order val="4"/>
          <c:tx>
            <c:strRef>
              <c:f>Hoja1!$H$77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4C97"/>
            </a:solidFill>
          </c:spPr>
          <c:invertIfNegative val="0"/>
          <c:cat>
            <c:strRef>
              <c:f>Hoja1!$C$78:$C$83</c:f>
              <c:strCache>
                <c:ptCount val="6"/>
                <c:pt idx="0">
                  <c:v>Manufacturas</c:v>
                </c:pt>
                <c:pt idx="1">
                  <c:v>Productos Agropecuarios</c:v>
                </c:pt>
                <c:pt idx="2">
                  <c:v>Industria Forestal</c:v>
                </c:pt>
                <c:pt idx="3">
                  <c:v>Productos
 del Mar</c:v>
                </c:pt>
                <c:pt idx="4">
                  <c:v>Minerales</c:v>
                </c:pt>
                <c:pt idx="5">
                  <c:v>Vinos</c:v>
                </c:pt>
              </c:strCache>
            </c:strRef>
          </c:cat>
          <c:val>
            <c:numRef>
              <c:f>Hoja1!$H$78:$H$83</c:f>
              <c:numCache>
                <c:formatCode>_-* #,##0_-;\-* #,##0_-;_-* "-"??_-;_-@_-</c:formatCode>
                <c:ptCount val="6"/>
                <c:pt idx="0">
                  <c:v>10011.895271332152</c:v>
                </c:pt>
                <c:pt idx="1">
                  <c:v>9314.1135784897269</c:v>
                </c:pt>
                <c:pt idx="2">
                  <c:v>5668.3858041622334</c:v>
                </c:pt>
                <c:pt idx="3">
                  <c:v>5283.8029868198455</c:v>
                </c:pt>
                <c:pt idx="4">
                  <c:v>4272.9397774775671</c:v>
                </c:pt>
                <c:pt idx="5">
                  <c:v>1975.2882125074648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2797696"/>
        <c:axId val="62799232"/>
      </c:barChart>
      <c:catAx>
        <c:axId val="6279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62799232"/>
        <c:crosses val="autoZero"/>
        <c:auto val="1"/>
        <c:lblAlgn val="ctr"/>
        <c:lblOffset val="100"/>
        <c:noMultiLvlLbl val="0"/>
      </c:catAx>
      <c:valAx>
        <c:axId val="627992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CL"/>
                  <a:t>US$ MM</a:t>
                </a:r>
              </a:p>
            </c:rich>
          </c:tx>
          <c:layout>
            <c:manualLayout>
              <c:xMode val="edge"/>
              <c:yMode val="edge"/>
              <c:x val="6.2433498133229827E-2"/>
              <c:y val="5.5889156955870094E-2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62797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8729828173818899"/>
          <c:y val="2.4805245749390876E-2"/>
          <c:w val="0.40868612011733801"/>
          <c:h val="8.3717191601050026E-2"/>
        </c:manualLayout>
      </c:layout>
      <c:overlay val="0"/>
      <c:txPr>
        <a:bodyPr/>
        <a:lstStyle/>
        <a:p>
          <a:pPr>
            <a:defRPr sz="1000"/>
          </a:pPr>
          <a:endParaRPr lang="pt-P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rgbClr val="002060"/>
          </a:solidFill>
        </a:defRPr>
      </a:pPr>
      <a:endParaRPr lang="pt-P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25821111037781"/>
          <c:y val="0.12055827445310323"/>
          <c:w val="0.85943912834161651"/>
          <c:h val="0.80270636445566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Hoja1!$C$26</c:f>
              <c:strCache>
                <c:ptCount val="1"/>
                <c:pt idx="0">
                  <c:v>América Latina</c:v>
                </c:pt>
              </c:strCache>
            </c:strRef>
          </c:tx>
          <c:spPr>
            <a:solidFill>
              <a:srgbClr val="EB0028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rgbClr val="002060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Hoja1!$B$27:$B$32</c:f>
              <c:strCache>
                <c:ptCount val="6"/>
                <c:pt idx="0">
                  <c:v>Minerales</c:v>
                </c:pt>
                <c:pt idx="1">
                  <c:v>Vinos</c:v>
                </c:pt>
                <c:pt idx="2">
                  <c:v>Productos del Mar</c:v>
                </c:pt>
                <c:pt idx="3">
                  <c:v>Industria Forestal</c:v>
                </c:pt>
                <c:pt idx="4">
                  <c:v>Productos Agropecuarios</c:v>
                </c:pt>
                <c:pt idx="5">
                  <c:v>Manufacturas</c:v>
                </c:pt>
              </c:strCache>
            </c:strRef>
          </c:cat>
          <c:val>
            <c:numRef>
              <c:f>Hoja1!$C$27:$C$32</c:f>
              <c:numCache>
                <c:formatCode>_-* #,##0_-;\-* #,##0_-;_-* "-"??_-;_-@_-</c:formatCode>
                <c:ptCount val="6"/>
                <c:pt idx="0">
                  <c:v>99.755181477566055</c:v>
                </c:pt>
                <c:pt idx="1">
                  <c:v>329.22268350746771</c:v>
                </c:pt>
                <c:pt idx="2">
                  <c:v>822.30117760076337</c:v>
                </c:pt>
                <c:pt idx="3">
                  <c:v>1259.4598769935931</c:v>
                </c:pt>
                <c:pt idx="4">
                  <c:v>2510.7319926370719</c:v>
                </c:pt>
                <c:pt idx="5">
                  <c:v>6059.7378881184877</c:v>
                </c:pt>
              </c:numCache>
            </c:numRef>
          </c:val>
        </c:ser>
        <c:ser>
          <c:idx val="1"/>
          <c:order val="1"/>
          <c:tx>
            <c:strRef>
              <c:f>Hoja1!$D$26</c:f>
              <c:strCache>
                <c:ptCount val="1"/>
                <c:pt idx="0">
                  <c:v>Resto del Mundo</c:v>
                </c:pt>
              </c:strCache>
            </c:strRef>
          </c:tx>
          <c:spPr>
            <a:solidFill>
              <a:srgbClr val="555559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solidFill>
                      <a:srgbClr val="002060"/>
                    </a:solidFill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Hoja1!$B$27:$B$32</c:f>
              <c:strCache>
                <c:ptCount val="6"/>
                <c:pt idx="0">
                  <c:v>Minerales</c:v>
                </c:pt>
                <c:pt idx="1">
                  <c:v>Vinos</c:v>
                </c:pt>
                <c:pt idx="2">
                  <c:v>Productos del Mar</c:v>
                </c:pt>
                <c:pt idx="3">
                  <c:v>Industria Forestal</c:v>
                </c:pt>
                <c:pt idx="4">
                  <c:v>Productos Agropecuarios</c:v>
                </c:pt>
                <c:pt idx="5">
                  <c:v>Manufacturas</c:v>
                </c:pt>
              </c:strCache>
            </c:strRef>
          </c:cat>
          <c:val>
            <c:numRef>
              <c:f>Hoja1!$D$27:$D$32</c:f>
              <c:numCache>
                <c:formatCode>_-* #,##0_-;\-* #,##0_-;_-* "-"??_-;_-@_-</c:formatCode>
                <c:ptCount val="6"/>
                <c:pt idx="0">
                  <c:v>4408.9259271686424</c:v>
                </c:pt>
                <c:pt idx="1">
                  <c:v>3952.1573832136542</c:v>
                </c:pt>
                <c:pt idx="2">
                  <c:v>4173.1845960000119</c:v>
                </c:pt>
                <c:pt idx="3">
                  <c:v>6803.3815858526514</c:v>
                </c:pt>
                <c:pt idx="4">
                  <c:v>4461.5018092190703</c:v>
                </c:pt>
                <c:pt idx="5">
                  <c:v>1646.0655290000011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2845696"/>
        <c:axId val="62847232"/>
      </c:barChart>
      <c:catAx>
        <c:axId val="6284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pt-PT"/>
          </a:p>
        </c:txPr>
        <c:crossAx val="62847232"/>
        <c:crosses val="autoZero"/>
        <c:auto val="1"/>
        <c:lblAlgn val="ctr"/>
        <c:lblOffset val="100"/>
        <c:noMultiLvlLbl val="0"/>
      </c:catAx>
      <c:valAx>
        <c:axId val="6284723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CL"/>
                  <a:t>US$ MM</a:t>
                </a:r>
              </a:p>
            </c:rich>
          </c:tx>
          <c:layout>
            <c:manualLayout>
              <c:xMode val="edge"/>
              <c:yMode val="edge"/>
              <c:x val="1.8196585004574009E-2"/>
              <c:y val="1.9888993815502045E-2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62845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8421250295860896"/>
          <c:y val="2.9923314736373986E-2"/>
          <c:w val="0.51262440244160012"/>
          <c:h val="7.1227636396117913E-2"/>
        </c:manualLayout>
      </c:layout>
      <c:overlay val="0"/>
      <c:txPr>
        <a:bodyPr/>
        <a:lstStyle/>
        <a:p>
          <a:pPr>
            <a:defRPr b="1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4722034180157"/>
          <c:y val="0.26589083028199201"/>
          <c:w val="0.77315756344936504"/>
          <c:h val="0.65345029911403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Hoja2!$B$12</c:f>
              <c:strCache>
                <c:ptCount val="1"/>
                <c:pt idx="0">
                  <c:v>Aceite de Oliva</c:v>
                </c:pt>
              </c:strCache>
            </c:strRef>
          </c:tx>
          <c:spPr>
            <a:solidFill>
              <a:srgbClr val="ABDEFF"/>
            </a:solidFill>
          </c:spPr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Hoja2!$C$11:$I$11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Hoja2!$C$12:$I$12</c:f>
              <c:numCache>
                <c:formatCode>_-* #,##0_-;\-* #,##0_-;_-* "-"??_-;_-@_-</c:formatCode>
                <c:ptCount val="7"/>
                <c:pt idx="0">
                  <c:v>3.2167630800000007</c:v>
                </c:pt>
                <c:pt idx="1">
                  <c:v>5.5426410000000024</c:v>
                </c:pt>
                <c:pt idx="2">
                  <c:v>12.906323029999999</c:v>
                </c:pt>
                <c:pt idx="3">
                  <c:v>12.448635800000012</c:v>
                </c:pt>
                <c:pt idx="4">
                  <c:v>24.339512999999986</c:v>
                </c:pt>
                <c:pt idx="5">
                  <c:v>36.186546759999999</c:v>
                </c:pt>
                <c:pt idx="6">
                  <c:v>46.928116161872211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516288"/>
        <c:axId val="23517824"/>
      </c:barChart>
      <c:catAx>
        <c:axId val="2351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pt-PT"/>
          </a:p>
        </c:txPr>
        <c:crossAx val="23517824"/>
        <c:crosses val="autoZero"/>
        <c:auto val="1"/>
        <c:lblAlgn val="ctr"/>
        <c:lblOffset val="100"/>
        <c:noMultiLvlLbl val="0"/>
      </c:catAx>
      <c:valAx>
        <c:axId val="235178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s-CL" sz="800"/>
                  <a:t>US$ MM</a:t>
                </a:r>
              </a:p>
            </c:rich>
          </c:tx>
          <c:layout>
            <c:manualLayout>
              <c:xMode val="edge"/>
              <c:yMode val="edge"/>
              <c:x val="1.9342367611773846E-2"/>
              <c:y val="0.13480493258701351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PT"/>
          </a:p>
        </c:txPr>
        <c:crossAx val="23516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rgbClr val="002060"/>
          </a:solidFill>
        </a:defRPr>
      </a:pPr>
      <a:endParaRPr lang="pt-P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4722034180157"/>
          <c:y val="0.26589083028199201"/>
          <c:w val="0.77315756344936504"/>
          <c:h val="0.65345029911403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Hoja2!$B$16</c:f>
              <c:strCache>
                <c:ptCount val="1"/>
                <c:pt idx="0">
                  <c:v>Berries</c:v>
                </c:pt>
              </c:strCache>
            </c:strRef>
          </c:tx>
          <c:spPr>
            <a:solidFill>
              <a:srgbClr val="ABDEFF"/>
            </a:solidFill>
          </c:spPr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Hoja2!$C$11:$I$11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Hoja2!$C$16:$I$16</c:f>
              <c:numCache>
                <c:formatCode>_-* #,##0_-;\-* #,##0_-;_-* "-"??_-;_-@_-</c:formatCode>
                <c:ptCount val="7"/>
                <c:pt idx="0">
                  <c:v>194.24444874</c:v>
                </c:pt>
                <c:pt idx="1">
                  <c:v>236.98097076278341</c:v>
                </c:pt>
                <c:pt idx="2">
                  <c:v>196.53843935234184</c:v>
                </c:pt>
                <c:pt idx="3">
                  <c:v>361.50759849929699</c:v>
                </c:pt>
                <c:pt idx="4">
                  <c:v>404.37017937990225</c:v>
                </c:pt>
                <c:pt idx="5">
                  <c:v>404.42650574495588</c:v>
                </c:pt>
                <c:pt idx="6">
                  <c:v>464.96229262334668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969920"/>
        <c:axId val="63979904"/>
      </c:barChart>
      <c:catAx>
        <c:axId val="6396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pt-PT"/>
          </a:p>
        </c:txPr>
        <c:crossAx val="63979904"/>
        <c:crosses val="autoZero"/>
        <c:auto val="1"/>
        <c:lblAlgn val="ctr"/>
        <c:lblOffset val="100"/>
        <c:noMultiLvlLbl val="0"/>
      </c:catAx>
      <c:valAx>
        <c:axId val="639799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s-CL" sz="800"/>
                  <a:t>US$ MM</a:t>
                </a:r>
              </a:p>
            </c:rich>
          </c:tx>
          <c:layout>
            <c:manualLayout>
              <c:xMode val="edge"/>
              <c:yMode val="edge"/>
              <c:x val="1.9342367611773846E-2"/>
              <c:y val="0.13480493258701351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PT"/>
          </a:p>
        </c:txPr>
        <c:crossAx val="639699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rgbClr val="002060"/>
          </a:solidFill>
        </a:defRPr>
      </a:pPr>
      <a:endParaRPr lang="pt-P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04722034180157"/>
          <c:y val="0.26589083028199201"/>
          <c:w val="0.77315756344936504"/>
          <c:h val="0.65345029911403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Hoja2!$B$19</c:f>
              <c:strCache>
                <c:ptCount val="1"/>
                <c:pt idx="0">
                  <c:v>Salmón y trucha</c:v>
                </c:pt>
              </c:strCache>
            </c:strRef>
          </c:tx>
          <c:spPr>
            <a:solidFill>
              <a:srgbClr val="ABDEFF"/>
            </a:solidFill>
          </c:spPr>
          <c:invertIfNegative val="0"/>
          <c:dLbls>
            <c:txPr>
              <a:bodyPr/>
              <a:lstStyle/>
              <a:p>
                <a:pPr>
                  <a:defRPr sz="700" b="1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Hoja2!$C$11:$I$11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Hoja2!$C$19:$I$19</c:f>
              <c:numCache>
                <c:formatCode>_-* #,##0_-;\-* #,##0_-;_-* "-"??_-;_-@_-</c:formatCode>
                <c:ptCount val="7"/>
                <c:pt idx="0">
                  <c:v>2252.5249416426641</c:v>
                </c:pt>
                <c:pt idx="1">
                  <c:v>2416.9457219310502</c:v>
                </c:pt>
                <c:pt idx="2">
                  <c:v>2112.0821186551252</c:v>
                </c:pt>
                <c:pt idx="3">
                  <c:v>2068.7181790369959</c:v>
                </c:pt>
                <c:pt idx="4">
                  <c:v>2930.063682396883</c:v>
                </c:pt>
                <c:pt idx="5">
                  <c:v>2893.1565844933257</c:v>
                </c:pt>
                <c:pt idx="6">
                  <c:v>3542.5522293532008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4008576"/>
        <c:axId val="64010112"/>
      </c:barChart>
      <c:catAx>
        <c:axId val="6400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pt-PT"/>
          </a:p>
        </c:txPr>
        <c:crossAx val="64010112"/>
        <c:crosses val="autoZero"/>
        <c:auto val="1"/>
        <c:lblAlgn val="ctr"/>
        <c:lblOffset val="100"/>
        <c:noMultiLvlLbl val="0"/>
      </c:catAx>
      <c:valAx>
        <c:axId val="6401011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800"/>
                </a:pPr>
                <a:r>
                  <a:rPr lang="es-CL" sz="800"/>
                  <a:t>US$ MM</a:t>
                </a:r>
              </a:p>
            </c:rich>
          </c:tx>
          <c:layout>
            <c:manualLayout>
              <c:xMode val="edge"/>
              <c:yMode val="edge"/>
              <c:x val="1.9342367611773846E-2"/>
              <c:y val="0.13480493258701351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pt-PT"/>
          </a:p>
        </c:txPr>
        <c:crossAx val="64008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rgbClr val="002060"/>
          </a:solidFill>
        </a:defRPr>
      </a:pPr>
      <a:endParaRPr lang="pt-PT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0.52843</cdr:x>
      <cdr:y>0.54265</cdr:y>
    </cdr:from>
    <cdr:to>
      <cdr:x>0.57641</cdr:x>
      <cdr:y>0.9575</cdr:y>
    </cdr:to>
    <cdr:sp macro="" textlink="">
      <cdr:nvSpPr>
        <cdr:cNvPr id="2" name="26 CuadroTexto"/>
        <cdr:cNvSpPr txBox="1"/>
      </cdr:nvSpPr>
      <cdr:spPr>
        <a:xfrm xmlns:a="http://schemas.openxmlformats.org/drawingml/2006/main" rot="16200000">
          <a:off x="3088338" y="2759731"/>
          <a:ext cx="16199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L"/>
          </a:defPPr>
          <a:lvl1pPr marL="0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815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621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443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254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064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0880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7695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4505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1600" dirty="0" err="1" smtClean="0">
              <a:solidFill>
                <a:schemeClr val="bg1">
                  <a:lumMod val="95000"/>
                </a:schemeClr>
              </a:solidFill>
            </a:rPr>
            <a:t>Canada</a:t>
          </a:r>
          <a:endParaRPr lang="es-CL" sz="1600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0.63047</cdr:x>
      <cdr:y>0.55194</cdr:y>
    </cdr:from>
    <cdr:to>
      <cdr:x>0.67845</cdr:x>
      <cdr:y>0.96678</cdr:y>
    </cdr:to>
    <cdr:sp macro="" textlink="">
      <cdr:nvSpPr>
        <cdr:cNvPr id="3" name="26 CuadroTexto"/>
        <cdr:cNvSpPr txBox="1"/>
      </cdr:nvSpPr>
      <cdr:spPr>
        <a:xfrm xmlns:a="http://schemas.openxmlformats.org/drawingml/2006/main" rot="16200000">
          <a:off x="3808417" y="2795979"/>
          <a:ext cx="16199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1600" dirty="0" smtClean="0">
              <a:solidFill>
                <a:schemeClr val="bg1">
                  <a:lumMod val="95000"/>
                </a:schemeClr>
              </a:solidFill>
            </a:rPr>
            <a:t>Chile</a:t>
          </a:r>
          <a:endParaRPr lang="es-CL" sz="1600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0.81415</cdr:x>
      <cdr:y>0.54543</cdr:y>
    </cdr:from>
    <cdr:to>
      <cdr:x>0.86212</cdr:x>
      <cdr:y>0.96028</cdr:y>
    </cdr:to>
    <cdr:sp macro="" textlink="">
      <cdr:nvSpPr>
        <cdr:cNvPr id="4" name="26 CuadroTexto"/>
        <cdr:cNvSpPr txBox="1"/>
      </cdr:nvSpPr>
      <cdr:spPr>
        <a:xfrm xmlns:a="http://schemas.openxmlformats.org/drawingml/2006/main" rot="16200000">
          <a:off x="5104561" y="2770581"/>
          <a:ext cx="161993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L"/>
          </a:defPPr>
          <a:lvl1pPr marL="0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815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621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443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254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064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0880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7695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4505" algn="l" defTabSz="9136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1600" dirty="0" err="1" smtClean="0">
              <a:solidFill>
                <a:schemeClr val="bg1">
                  <a:lumMod val="95000"/>
                </a:schemeClr>
              </a:solidFill>
            </a:rPr>
            <a:t>Ireland</a:t>
          </a:r>
          <a:endParaRPr lang="es-CL" sz="1600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1438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758AC7-E37B-4176-BE90-8AA7A8545634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1438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E16862-1BF6-401C-B714-4E0602C9FBC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7828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1438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20E564-CA96-4D38-8BDB-76E5C8E03167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3225" cy="4371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1438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6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BEFB9C-41B0-4598-A2D5-45575FB1A95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7525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64" algn="l" defTabSz="9136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880" algn="l" defTabSz="9136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695" algn="l" defTabSz="9136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05" algn="l" defTabSz="9136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35843" name="3 Marcador de número de diapositiva"/>
          <p:cNvSpPr txBox="1">
            <a:spLocks noGrp="1"/>
          </p:cNvSpPr>
          <p:nvPr/>
        </p:nvSpPr>
        <p:spPr bwMode="auto">
          <a:xfrm>
            <a:off x="3881438" y="9226550"/>
            <a:ext cx="2971800" cy="485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769DEFA-7D5A-420D-BEB0-801544E88BC8}" type="slidenum">
              <a:rPr lang="es-CL" sz="1200">
                <a:latin typeface="+mn-lt"/>
              </a:rPr>
              <a:pPr algn="r">
                <a:defRPr/>
              </a:pPr>
              <a:t>2</a:t>
            </a:fld>
            <a:endParaRPr lang="es-CL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430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F7A62495-E83A-40A7-A0C5-8C802A50C4D7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450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CF72E00-5273-4145-B01F-E020CB45910D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491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B74A8637-C511-469C-A14A-2BDC21F0E466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1075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B9D6AF71-A065-4E41-89C0-BB490EAECDCE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686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1CF1C3B3-A9A5-4CE6-86DC-12C39977350D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5FFC6FC-9D4C-4717-B03F-EBB88B40400D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808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6DC8400-82F0-418E-9EFF-8DB87B9142B0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829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5BC76552-EED6-4092-ACE0-148B7EA603B1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747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23149AB2-19F1-4F8F-ADC6-F71F7E6A9BCA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788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893A960-78C0-4D12-9B41-2CE0826C2B33}" type="slidenum">
              <a:rPr lang="es-CL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727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CC298B0A-5D74-4985-BEF5-FF0B29963D48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Inteligencia – modificado el 10-10-2013. </a:t>
            </a:r>
          </a:p>
          <a:p>
            <a:pPr eaLnBrk="1" hangingPunct="1">
              <a:spcBef>
                <a:spcPct val="0"/>
              </a:spcBef>
            </a:pPr>
            <a:r>
              <a:rPr lang="es-CL" smtClean="0"/>
              <a:t>No modificar contenido.</a:t>
            </a:r>
          </a:p>
          <a:p>
            <a:pPr eaLnBrk="1" hangingPunct="1">
              <a:spcBef>
                <a:spcPct val="0"/>
              </a:spcBef>
            </a:pPr>
            <a:endParaRPr lang="es-CL" smtClean="0"/>
          </a:p>
        </p:txBody>
      </p:sp>
      <p:sp>
        <p:nvSpPr>
          <p:cNvPr id="768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131F39E3-C6BA-418D-9A6A-EEB8D1E41F99}" type="slidenum">
              <a:rPr lang="es-CL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0CC86-D8F2-4F6D-BD0C-72B471CEB9C0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EA32-F25A-45FB-95EF-8994150CC5B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19E9-128C-4621-9F6C-B905068B4763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F333-76C0-4D33-ABE1-79E3288F6D5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274656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B65E5-3308-47F1-97C7-A0F15A1EA2B1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4F7D-E1D4-4D02-9FF6-3E2E74D5D72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4645-D764-42FF-AF6A-2036B213A53F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77389-289A-44F9-99C6-342D1FC1239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C6FC-BE17-4AE7-B76C-27285AABA845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7BD8-6F89-4C87-AD66-C5655420A1B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FC64-ADB4-40C6-8886-957F2C599346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01630-BFE8-4AEC-A036-3DD02A6E95F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21" indent="0">
              <a:buNone/>
              <a:defRPr sz="1800" b="1"/>
            </a:lvl3pPr>
            <a:lvl4pPr marL="1370443" indent="0">
              <a:buNone/>
              <a:defRPr sz="1600" b="1"/>
            </a:lvl4pPr>
            <a:lvl5pPr marL="1827254" indent="0">
              <a:buNone/>
              <a:defRPr sz="1600" b="1"/>
            </a:lvl5pPr>
            <a:lvl6pPr marL="2284064" indent="0">
              <a:buNone/>
              <a:defRPr sz="1600" b="1"/>
            </a:lvl6pPr>
            <a:lvl7pPr marL="2740880" indent="0">
              <a:buNone/>
              <a:defRPr sz="1600" b="1"/>
            </a:lvl7pPr>
            <a:lvl8pPr marL="3197695" indent="0">
              <a:buNone/>
              <a:defRPr sz="1600" b="1"/>
            </a:lvl8pPr>
            <a:lvl9pPr marL="365450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21" indent="0">
              <a:buNone/>
              <a:defRPr sz="1800" b="1"/>
            </a:lvl3pPr>
            <a:lvl4pPr marL="1370443" indent="0">
              <a:buNone/>
              <a:defRPr sz="1600" b="1"/>
            </a:lvl4pPr>
            <a:lvl5pPr marL="1827254" indent="0">
              <a:buNone/>
              <a:defRPr sz="1600" b="1"/>
            </a:lvl5pPr>
            <a:lvl6pPr marL="2284064" indent="0">
              <a:buNone/>
              <a:defRPr sz="1600" b="1"/>
            </a:lvl6pPr>
            <a:lvl7pPr marL="2740880" indent="0">
              <a:buNone/>
              <a:defRPr sz="1600" b="1"/>
            </a:lvl7pPr>
            <a:lvl8pPr marL="3197695" indent="0">
              <a:buNone/>
              <a:defRPr sz="1600" b="1"/>
            </a:lvl8pPr>
            <a:lvl9pPr marL="365450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1AC8-9CC4-4E6D-A64D-279A7C64CD14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F0B01-A66D-4D2A-A042-2FDDC28849B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35BA-AEF3-4E58-83F2-E7E53FAE8EDB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908D-0E22-48E7-98FC-683AB7B8086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6E92-7C36-4B13-8AE3-57DF569B3609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6020-4177-4075-82F7-35C8AABE960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35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35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21" indent="0">
              <a:buNone/>
              <a:defRPr sz="1000"/>
            </a:lvl3pPr>
            <a:lvl4pPr marL="1370443" indent="0">
              <a:buNone/>
              <a:defRPr sz="900"/>
            </a:lvl4pPr>
            <a:lvl5pPr marL="1827254" indent="0">
              <a:buNone/>
              <a:defRPr sz="900"/>
            </a:lvl5pPr>
            <a:lvl6pPr marL="2284064" indent="0">
              <a:buNone/>
              <a:defRPr sz="900"/>
            </a:lvl6pPr>
            <a:lvl7pPr marL="2740880" indent="0">
              <a:buNone/>
              <a:defRPr sz="900"/>
            </a:lvl7pPr>
            <a:lvl8pPr marL="3197695" indent="0">
              <a:buNone/>
              <a:defRPr sz="900"/>
            </a:lvl8pPr>
            <a:lvl9pPr marL="365450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7117D-AF21-482C-89E9-116C9328E6C3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2E1C-FC16-4A9F-908D-FAAFAA982EE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15" indent="0">
              <a:buNone/>
              <a:defRPr sz="2800"/>
            </a:lvl2pPr>
            <a:lvl3pPr marL="913621" indent="0">
              <a:buNone/>
              <a:defRPr sz="2400"/>
            </a:lvl3pPr>
            <a:lvl4pPr marL="1370443" indent="0">
              <a:buNone/>
              <a:defRPr sz="2000"/>
            </a:lvl4pPr>
            <a:lvl5pPr marL="1827254" indent="0">
              <a:buNone/>
              <a:defRPr sz="2000"/>
            </a:lvl5pPr>
            <a:lvl6pPr marL="2284064" indent="0">
              <a:buNone/>
              <a:defRPr sz="2000"/>
            </a:lvl6pPr>
            <a:lvl7pPr marL="2740880" indent="0">
              <a:buNone/>
              <a:defRPr sz="2000"/>
            </a:lvl7pPr>
            <a:lvl8pPr marL="3197695" indent="0">
              <a:buNone/>
              <a:defRPr sz="2000"/>
            </a:lvl8pPr>
            <a:lvl9pPr marL="3654505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21" indent="0">
              <a:buNone/>
              <a:defRPr sz="1000"/>
            </a:lvl3pPr>
            <a:lvl4pPr marL="1370443" indent="0">
              <a:buNone/>
              <a:defRPr sz="900"/>
            </a:lvl4pPr>
            <a:lvl5pPr marL="1827254" indent="0">
              <a:buNone/>
              <a:defRPr sz="900"/>
            </a:lvl5pPr>
            <a:lvl6pPr marL="2284064" indent="0">
              <a:buNone/>
              <a:defRPr sz="900"/>
            </a:lvl6pPr>
            <a:lvl7pPr marL="2740880" indent="0">
              <a:buNone/>
              <a:defRPr sz="900"/>
            </a:lvl7pPr>
            <a:lvl8pPr marL="3197695" indent="0">
              <a:buNone/>
              <a:defRPr sz="900"/>
            </a:lvl8pPr>
            <a:lvl9pPr marL="365450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DDA71-8BA4-41C1-9ECA-5033D4C0BBEE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A137-01F2-4CBD-9E78-04666468059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2" rIns="91360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60" tIns="45682" rIns="91360" bIns="45682" rtlCol="0" anchor="ctr"/>
          <a:lstStyle>
            <a:lvl1pPr algn="l" defTabSz="9136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B193D5-844F-4A69-9DEF-C047908D3DD3}" type="datetimeFigureOut">
              <a:rPr lang="es-CL"/>
              <a:pPr>
                <a:defRPr/>
              </a:pPr>
              <a:t>10-12-2014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60" tIns="45682" rIns="91360" bIns="45682" rtlCol="0" anchor="ctr"/>
          <a:lstStyle>
            <a:lvl1pPr algn="ctr" defTabSz="9136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60" tIns="45682" rIns="91360" bIns="45682" rtlCol="0" anchor="ctr"/>
          <a:lstStyle>
            <a:lvl1pPr algn="r" defTabSz="9136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C7BD91-A547-4DE6-96F6-CAEB2A260BB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72" indent="-228408" algn="l" defTabSz="9136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88" indent="-228408" algn="l" defTabSz="9136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99" indent="-228408" algn="l" defTabSz="9136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916" indent="-228408" algn="l" defTabSz="9136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21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3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54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64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80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95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05" algn="l" defTabSz="9136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kearney.com/research-studies/global-cities-index/full-repo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mailto:embachile@net.novis.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cy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uadroTexto 10"/>
          <p:cNvSpPr txBox="1">
            <a:spLocks noChangeArrowheads="1"/>
          </p:cNvSpPr>
          <p:nvPr/>
        </p:nvSpPr>
        <p:spPr bwMode="auto">
          <a:xfrm>
            <a:off x="2484438" y="812800"/>
            <a:ext cx="59055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300" b="1">
                <a:solidFill>
                  <a:srgbClr val="FFFFFF"/>
                </a:solidFill>
                <a:latin typeface="Calibri" pitchFamily="34" charset="0"/>
              </a:rPr>
              <a:t>CHILE</a:t>
            </a:r>
          </a:p>
          <a:p>
            <a:r>
              <a:rPr lang="pt-PT" sz="2400" b="1">
                <a:solidFill>
                  <a:srgbClr val="FFFFFF"/>
                </a:solidFill>
                <a:latin typeface="Calibri" pitchFamily="34" charset="0"/>
              </a:rPr>
              <a:t>A SUA TERRA, PESSOAS E OPORTUNIDADES</a:t>
            </a:r>
            <a:endParaRPr lang="pt-PT" sz="2400" b="1">
              <a:solidFill>
                <a:srgbClr val="FFFFFF"/>
              </a:solidFill>
              <a:latin typeface="gobCL"/>
              <a:ea typeface="gobCL"/>
              <a:cs typeface="gobCL"/>
            </a:endParaRPr>
          </a:p>
        </p:txBody>
      </p:sp>
      <p:sp>
        <p:nvSpPr>
          <p:cNvPr id="15363" name="Rectângulo 4"/>
          <p:cNvSpPr>
            <a:spLocks noChangeArrowheads="1"/>
          </p:cNvSpPr>
          <p:nvPr/>
        </p:nvSpPr>
        <p:spPr bwMode="auto">
          <a:xfrm>
            <a:off x="3203575" y="2492375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t-PT" sz="2400" b="1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  <a:sym typeface="Verdana Bold" pitchFamily="34" charset="0"/>
              </a:rPr>
              <a:t>GERMÁN GUERRO</a:t>
            </a:r>
            <a:br>
              <a:rPr lang="pt-PT" sz="2400" b="1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  <a:sym typeface="Verdana Bold" pitchFamily="34" charset="0"/>
              </a:rPr>
            </a:br>
            <a:r>
              <a:rPr lang="pt-PT" sz="2400" b="1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  <a:sym typeface="Verdana Bold" pitchFamily="34" charset="0"/>
              </a:rPr>
              <a:t>Embaixador do CHILE</a:t>
            </a:r>
          </a:p>
          <a:p>
            <a:pPr algn="ctr" defTabSz="914400"/>
            <a:endParaRPr lang="pt-PT" sz="2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algn="ctr" defTabSz="914400"/>
            <a:r>
              <a:rPr lang="pt-PT" sz="24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26 Novembre 2014</a:t>
            </a:r>
          </a:p>
        </p:txBody>
      </p:sp>
      <p:sp>
        <p:nvSpPr>
          <p:cNvPr id="15364" name="Rectângulo 4"/>
          <p:cNvSpPr>
            <a:spLocks noChangeArrowheads="1"/>
          </p:cNvSpPr>
          <p:nvPr/>
        </p:nvSpPr>
        <p:spPr bwMode="auto">
          <a:xfrm>
            <a:off x="4572000" y="5661025"/>
            <a:ext cx="4392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pt-PT" sz="2400" b="1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  <a:sym typeface="Verdana Bold" pitchFamily="34" charset="0"/>
              </a:rPr>
              <a:t>ENZO BARRA</a:t>
            </a:r>
          </a:p>
          <a:p>
            <a:pPr algn="ctr" defTabSz="914400"/>
            <a:r>
              <a:rPr lang="pt-PT" sz="2400" b="1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  <a:sym typeface="Verdana Bold" pitchFamily="34" charset="0"/>
              </a:rPr>
              <a:t>Encarregado dos</a:t>
            </a:r>
          </a:p>
          <a:p>
            <a:pPr algn="ctr" defTabSz="914400"/>
            <a:r>
              <a:rPr lang="pt-PT" sz="2400" b="1">
                <a:solidFill>
                  <a:srgbClr val="FFFFFF"/>
                </a:solidFill>
                <a:latin typeface="Calibri" pitchFamily="34" charset="0"/>
                <a:ea typeface="ヒラギノ角ゴ Pro W3"/>
                <a:cs typeface="ヒラギノ角ゴ Pro W3"/>
                <a:sym typeface="Verdana Bold" pitchFamily="34" charset="0"/>
              </a:rPr>
              <a:t>Assuntos  Comerciais  </a:t>
            </a:r>
            <a:endParaRPr lang="pt-PT" sz="2400" b="1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19" name="Group 51"/>
          <p:cNvGraphicFramePr>
            <a:graphicFrameLocks noGrp="1"/>
          </p:cNvGraphicFramePr>
          <p:nvPr/>
        </p:nvGraphicFramePr>
        <p:xfrm>
          <a:off x="4975225" y="1773238"/>
          <a:ext cx="3662363" cy="3327400"/>
        </p:xfrm>
        <a:graphic>
          <a:graphicData uri="http://schemas.openxmlformats.org/drawingml/2006/table">
            <a:tbl>
              <a:tblPr/>
              <a:tblGrid>
                <a:gridCol w="388938"/>
                <a:gridCol w="3273425"/>
              </a:tblGrid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Santiago (Chile)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São Paulo (Brasil)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Ciudad de México (México)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Lima (Perú)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Bogotá (Colombia)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Monterrey (México)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Río de Janeiro (Brasil)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Ciudad de Panamá (Panamá)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Valparaíso (Chile)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Buenos Aires (Argentina)</a:t>
                      </a: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 Concepción (Chile)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</a:tr>
            </a:tbl>
          </a:graphicData>
        </a:graphic>
      </p:graphicFrame>
      <p:sp>
        <p:nvSpPr>
          <p:cNvPr id="32807" name="5 Rectángulo"/>
          <p:cNvSpPr>
            <a:spLocks noChangeArrowheads="1"/>
          </p:cNvSpPr>
          <p:nvPr/>
        </p:nvSpPr>
        <p:spPr bwMode="auto">
          <a:xfrm>
            <a:off x="555625" y="6234113"/>
            <a:ext cx="39798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>
                <a:solidFill>
                  <a:srgbClr val="7F7F7F"/>
                </a:solidFill>
                <a:latin typeface="Calibri" pitchFamily="34" charset="0"/>
              </a:rPr>
              <a:t>Índice de Atractividad de Inversiones – INAI 2013</a:t>
            </a:r>
          </a:p>
          <a:p>
            <a:r>
              <a:rPr lang="es-ES" sz="800" b="1">
                <a:solidFill>
                  <a:srgbClr val="7F7F7F"/>
                </a:solidFill>
                <a:latin typeface="Calibri" pitchFamily="34" charset="0"/>
              </a:rPr>
              <a:t>Fuente: </a:t>
            </a:r>
            <a:r>
              <a:rPr lang="es-ES" sz="800">
                <a:solidFill>
                  <a:srgbClr val="7F7F7F"/>
                </a:solidFill>
                <a:latin typeface="Calibri" pitchFamily="34" charset="0"/>
              </a:rPr>
              <a:t>Universidad del Rosario e Inteligencia  de Negocios, mayo 2013</a:t>
            </a:r>
          </a:p>
          <a:p>
            <a:r>
              <a:rPr lang="es-ES" sz="800">
                <a:solidFill>
                  <a:srgbClr val="7F7F7F"/>
                </a:solidFill>
                <a:latin typeface="Calibri" pitchFamily="34" charset="0"/>
                <a:hlinkClick r:id="rId3"/>
              </a:rPr>
              <a:t>http://www.atkearney.com/research-studies/global-cities-index/full-report</a:t>
            </a:r>
            <a:r>
              <a:rPr lang="es-ES" sz="800">
                <a:solidFill>
                  <a:srgbClr val="7F7F7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2808" name="17 Rectángulo"/>
          <p:cNvSpPr>
            <a:spLocks noChangeArrowheads="1"/>
          </p:cNvSpPr>
          <p:nvPr/>
        </p:nvSpPr>
        <p:spPr bwMode="auto">
          <a:xfrm>
            <a:off x="682625" y="1196975"/>
            <a:ext cx="7993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sz="1600" b="1">
                <a:solidFill>
                  <a:srgbClr val="595959"/>
                </a:solidFill>
                <a:latin typeface="Calibri" pitchFamily="34" charset="0"/>
              </a:rPr>
              <a:t>SANTIAGO, </a:t>
            </a:r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a cidade mais atractiva para os investimentos na América Latina (2013).</a:t>
            </a:r>
          </a:p>
        </p:txBody>
      </p:sp>
      <p:pic>
        <p:nvPicPr>
          <p:cNvPr id="32809" name="Imagen 4" descr="Santiago despejado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488" y="1855788"/>
            <a:ext cx="3752850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0" name="Título 1"/>
          <p:cNvSpPr txBox="1">
            <a:spLocks/>
          </p:cNvSpPr>
          <p:nvPr/>
        </p:nvSpPr>
        <p:spPr bwMode="auto">
          <a:xfrm>
            <a:off x="417513" y="290513"/>
            <a:ext cx="55641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/>
          <a:lstStyle/>
          <a:p>
            <a:pPr>
              <a:lnSpc>
                <a:spcPct val="80000"/>
              </a:lnSpc>
            </a:pPr>
            <a:r>
              <a:rPr lang="pt-PT" sz="2800" b="1">
                <a:solidFill>
                  <a:srgbClr val="0492B4"/>
                </a:solidFill>
                <a:latin typeface="Calibri" pitchFamily="34" charset="0"/>
              </a:rPr>
              <a:t>TERRA DE OPORTUNIDADES</a:t>
            </a:r>
          </a:p>
        </p:txBody>
      </p:sp>
      <p:pic>
        <p:nvPicPr>
          <p:cNvPr id="32811" name="Imagen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2" name="Imagen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3" name="Rectangle 49"/>
          <p:cNvSpPr>
            <a:spLocks noChangeArrowheads="1"/>
          </p:cNvSpPr>
          <p:nvPr/>
        </p:nvSpPr>
        <p:spPr bwMode="auto">
          <a:xfrm>
            <a:off x="696913" y="5432425"/>
            <a:ext cx="81962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PT" sz="1600">
                <a:latin typeface="Calibri" pitchFamily="34" charset="0"/>
              </a:rPr>
              <a:t>SANTIAGO é destacada, pela primeira vez, no ranking “Global Cities Índex”, de A.T. Kearney, como uma das cidades mais integradas no mundo em 2014, liderando o intercâmbio de informação.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n 12" descr="GLACIAR01662009 MARINPROCHI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5035550"/>
            <a:ext cx="282098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Imagen 13" descr="Lakes &amp; VolcanoesLago LanalhueJuan Jaeg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1541463"/>
            <a:ext cx="28368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Imagen 2" descr="_FCP2088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3422650"/>
            <a:ext cx="2838451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ángulo 31"/>
          <p:cNvSpPr>
            <a:spLocks noChangeArrowheads="1"/>
          </p:cNvSpPr>
          <p:nvPr/>
        </p:nvSpPr>
        <p:spPr bwMode="auto">
          <a:xfrm>
            <a:off x="2987675" y="2147888"/>
            <a:ext cx="5688013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900" b="1">
                <a:solidFill>
                  <a:srgbClr val="595959"/>
                </a:solidFill>
                <a:latin typeface="Calibri" pitchFamily="34" charset="0"/>
              </a:rPr>
              <a:t>2013</a:t>
            </a:r>
          </a:p>
          <a:p>
            <a:pPr algn="just"/>
            <a:r>
              <a:rPr lang="pt-PT" sz="1900" b="1">
                <a:solidFill>
                  <a:srgbClr val="595959"/>
                </a:solidFill>
                <a:latin typeface="Calibri" pitchFamily="34" charset="0"/>
              </a:rPr>
              <a:t>A indústria do salmão exportou cerca de US$ 3.600 milhões.</a:t>
            </a:r>
          </a:p>
          <a:p>
            <a:pPr algn="just"/>
            <a:endParaRPr lang="pt-PT" sz="1900" b="1">
              <a:solidFill>
                <a:srgbClr val="595959"/>
              </a:solidFill>
              <a:latin typeface="Calibri" pitchFamily="34" charset="0"/>
            </a:endParaRPr>
          </a:p>
          <a:p>
            <a:pPr algn="just"/>
            <a:r>
              <a:rPr lang="pt-PT" sz="1900" b="1">
                <a:solidFill>
                  <a:srgbClr val="595959"/>
                </a:solidFill>
                <a:latin typeface="Calibri" pitchFamily="34" charset="0"/>
              </a:rPr>
              <a:t>Exportaram-se cerca de </a:t>
            </a:r>
            <a:r>
              <a:rPr lang="pt-PT" b="1">
                <a:solidFill>
                  <a:srgbClr val="595959"/>
                </a:solidFill>
                <a:latin typeface="Calibri" pitchFamily="34" charset="0"/>
              </a:rPr>
              <a:t>US$ 1.880 milhões em vinhos.</a:t>
            </a:r>
          </a:p>
          <a:p>
            <a:pPr algn="just"/>
            <a:endParaRPr lang="pt-PT" b="1">
              <a:solidFill>
                <a:srgbClr val="595959"/>
              </a:solidFill>
              <a:latin typeface="Calibri" pitchFamily="34" charset="0"/>
            </a:endParaRPr>
          </a:p>
          <a:p>
            <a:pPr algn="just"/>
            <a:r>
              <a:rPr lang="pt-PT" b="1">
                <a:solidFill>
                  <a:srgbClr val="595959"/>
                </a:solidFill>
                <a:latin typeface="Calibri" pitchFamily="34" charset="0"/>
              </a:rPr>
              <a:t>Frutas frescas: US$ 4.070 milhões.</a:t>
            </a:r>
          </a:p>
          <a:p>
            <a:pPr algn="just"/>
            <a:endParaRPr lang="pt-PT" b="1">
              <a:solidFill>
                <a:srgbClr val="595959"/>
              </a:solidFill>
              <a:latin typeface="Calibri" pitchFamily="34" charset="0"/>
            </a:endParaRPr>
          </a:p>
          <a:p>
            <a:pPr algn="just"/>
            <a:r>
              <a:rPr lang="pt-PT" b="1">
                <a:solidFill>
                  <a:srgbClr val="595959"/>
                </a:solidFill>
                <a:latin typeface="Calibri" pitchFamily="34" charset="0"/>
              </a:rPr>
              <a:t>Frutos secos: US$ 340 milhões</a:t>
            </a:r>
          </a:p>
          <a:p>
            <a:pPr algn="just"/>
            <a:endParaRPr lang="pt-PT" b="1">
              <a:solidFill>
                <a:srgbClr val="595959"/>
              </a:solidFill>
              <a:latin typeface="Calibri" pitchFamily="34" charset="0"/>
            </a:endParaRPr>
          </a:p>
          <a:p>
            <a:pPr algn="just"/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As condições climáticas e a qualidade dos solos favoreceram a </a:t>
            </a:r>
            <a:r>
              <a:rPr lang="pt-PT" sz="1900" b="1">
                <a:solidFill>
                  <a:srgbClr val="595959"/>
                </a:solidFill>
                <a:latin typeface="Calibri" pitchFamily="34" charset="0"/>
              </a:rPr>
              <a:t>cultura sustentável dos bosques para a obtenção de madeira</a:t>
            </a: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, indústria que contribui para o país com cerca de 3% do Produto Interno Bruto.</a:t>
            </a:r>
          </a:p>
        </p:txBody>
      </p:sp>
      <p:sp>
        <p:nvSpPr>
          <p:cNvPr id="34821" name="CuadroTexto 14"/>
          <p:cNvSpPr txBox="1">
            <a:spLocks noChangeArrowheads="1"/>
          </p:cNvSpPr>
          <p:nvPr/>
        </p:nvSpPr>
        <p:spPr bwMode="auto">
          <a:xfrm>
            <a:off x="7065963" y="1163638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b="1">
                <a:solidFill>
                  <a:srgbClr val="64A8BA"/>
                </a:solidFill>
                <a:latin typeface="Calibri" pitchFamily="34" charset="0"/>
              </a:rPr>
              <a:t>ZONA SUL</a:t>
            </a:r>
          </a:p>
        </p:txBody>
      </p:sp>
      <p:sp>
        <p:nvSpPr>
          <p:cNvPr id="34822" name="Título 1"/>
          <p:cNvSpPr txBox="1">
            <a:spLocks/>
          </p:cNvSpPr>
          <p:nvPr/>
        </p:nvSpPr>
        <p:spPr bwMode="auto">
          <a:xfrm>
            <a:off x="179388" y="377825"/>
            <a:ext cx="68865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/>
          <a:lstStyle/>
          <a:p>
            <a:pPr>
              <a:lnSpc>
                <a:spcPct val="90000"/>
              </a:lnSpc>
            </a:pPr>
            <a:r>
              <a:rPr lang="pt-PT" sz="2800" b="1">
                <a:solidFill>
                  <a:srgbClr val="0492B4"/>
                </a:solidFill>
                <a:latin typeface="Calibri" pitchFamily="34" charset="0"/>
              </a:rPr>
              <a:t>PERCORRENDO O CHILE</a:t>
            </a:r>
            <a:br>
              <a:rPr lang="pt-PT" sz="2800" b="1">
                <a:solidFill>
                  <a:srgbClr val="0492B4"/>
                </a:solidFill>
                <a:latin typeface="Calibri" pitchFamily="34" charset="0"/>
              </a:rPr>
            </a:br>
            <a:r>
              <a:rPr lang="pt-PT" sz="2800" b="1">
                <a:solidFill>
                  <a:srgbClr val="0492B4"/>
                </a:solidFill>
                <a:latin typeface="Calibri" pitchFamily="34" charset="0"/>
              </a:rPr>
              <a:t>E A RIQUEZA DA SUA DIVERSIDADE</a:t>
            </a:r>
          </a:p>
        </p:txBody>
      </p:sp>
      <p:pic>
        <p:nvPicPr>
          <p:cNvPr id="34823" name="Imagen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Imagen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215900" y="0"/>
            <a:ext cx="47879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621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842" name="25 CuadroTexto"/>
          <p:cNvSpPr txBox="1">
            <a:spLocks noChangeArrowheads="1"/>
          </p:cNvSpPr>
          <p:nvPr/>
        </p:nvSpPr>
        <p:spPr bwMode="auto">
          <a:xfrm>
            <a:off x="5219700" y="1322388"/>
            <a:ext cx="36734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400">
                <a:solidFill>
                  <a:srgbClr val="595959"/>
                </a:solidFill>
                <a:latin typeface="Calibri" pitchFamily="34" charset="0"/>
                <a:cs typeface="Arial" charset="0"/>
              </a:rPr>
              <a:t>Em 2013, as exportações de bens atingiram os US$ 36.526 milhões, experimentando um crescimento de 2% em comparação com 2012.</a:t>
            </a:r>
          </a:p>
        </p:txBody>
      </p:sp>
      <p:pic>
        <p:nvPicPr>
          <p:cNvPr id="35843" name="Imagen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682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Imagen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69863"/>
            <a:ext cx="2171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ítulo 1"/>
          <p:cNvSpPr>
            <a:spLocks noGrp="1"/>
          </p:cNvSpPr>
          <p:nvPr>
            <p:ph type="ctrTitle"/>
          </p:nvPr>
        </p:nvSpPr>
        <p:spPr>
          <a:xfrm>
            <a:off x="352425" y="549275"/>
            <a:ext cx="7754938" cy="6016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PT" sz="2200" b="1" smtClean="0">
                <a:solidFill>
                  <a:srgbClr val="0492B4"/>
                </a:solidFill>
              </a:rPr>
              <a:t>EXPORTAÇÕES DE BENS *</a:t>
            </a:r>
            <a:endParaRPr lang="pt-PT" sz="2200" b="1" smtClean="0">
              <a:solidFill>
                <a:srgbClr val="64A8BA"/>
              </a:solidFill>
            </a:endParaRPr>
          </a:p>
        </p:txBody>
      </p:sp>
      <p:sp>
        <p:nvSpPr>
          <p:cNvPr id="35846" name="CuadroTexto 19"/>
          <p:cNvSpPr txBox="1">
            <a:spLocks noChangeArrowheads="1"/>
          </p:cNvSpPr>
          <p:nvPr/>
        </p:nvSpPr>
        <p:spPr bwMode="auto">
          <a:xfrm>
            <a:off x="611188" y="6397625"/>
            <a:ext cx="453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 b="1">
                <a:solidFill>
                  <a:srgbClr val="7F7F7F"/>
                </a:solidFill>
                <a:latin typeface="Calibri" pitchFamily="34" charset="0"/>
              </a:rPr>
              <a:t>Fonte: Inteligencia Comercial ProChile, com cifras do Banco Central de Chile.</a:t>
            </a:r>
          </a:p>
        </p:txBody>
      </p:sp>
      <p:graphicFrame>
        <p:nvGraphicFramePr>
          <p:cNvPr id="12" name="4 Gráfico"/>
          <p:cNvGraphicFramePr>
            <a:graphicFrameLocks/>
          </p:cNvGraphicFramePr>
          <p:nvPr/>
        </p:nvGraphicFramePr>
        <p:xfrm>
          <a:off x="244268" y="1268759"/>
          <a:ext cx="4572000" cy="5170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7 Gráfico"/>
          <p:cNvGraphicFramePr>
            <a:graphicFrameLocks/>
          </p:cNvGraphicFramePr>
          <p:nvPr/>
        </p:nvGraphicFramePr>
        <p:xfrm>
          <a:off x="4572000" y="2132856"/>
          <a:ext cx="4572000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849" name="9 CuadroTexto"/>
          <p:cNvSpPr txBox="1">
            <a:spLocks noChangeArrowheads="1"/>
          </p:cNvSpPr>
          <p:nvPr/>
        </p:nvSpPr>
        <p:spPr bwMode="auto">
          <a:xfrm>
            <a:off x="539750" y="6053138"/>
            <a:ext cx="4235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002060"/>
                </a:solidFill>
                <a:latin typeface="Calibri" pitchFamily="34" charset="0"/>
              </a:rPr>
              <a:t>* Não inclui Cobre, nem Serviços.</a:t>
            </a:r>
            <a:endParaRPr lang="pt-PT" sz="12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621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866" name="25 CuadroTexto"/>
          <p:cNvSpPr txBox="1">
            <a:spLocks noChangeArrowheads="1"/>
          </p:cNvSpPr>
          <p:nvPr/>
        </p:nvSpPr>
        <p:spPr bwMode="auto">
          <a:xfrm>
            <a:off x="323850" y="1125538"/>
            <a:ext cx="8183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>
                <a:solidFill>
                  <a:srgbClr val="595959"/>
                </a:solidFill>
                <a:latin typeface="Calibri" pitchFamily="34" charset="0"/>
                <a:cs typeface="Arial" charset="0"/>
              </a:rPr>
              <a:t>O crescimento nos envios de bens foi impulsionado por sectores de elevado valor acrescentado, como a Indústria Florestal e Agropecuária, Produtos do Mar e Vinho.</a:t>
            </a:r>
          </a:p>
        </p:txBody>
      </p:sp>
      <p:pic>
        <p:nvPicPr>
          <p:cNvPr id="3686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682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Imagen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69863"/>
            <a:ext cx="2171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ítulo 1"/>
          <p:cNvSpPr>
            <a:spLocks noGrp="1"/>
          </p:cNvSpPr>
          <p:nvPr>
            <p:ph type="ctrTitle"/>
          </p:nvPr>
        </p:nvSpPr>
        <p:spPr>
          <a:xfrm>
            <a:off x="352425" y="549275"/>
            <a:ext cx="7754938" cy="6016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PT" sz="2200" b="1" smtClean="0">
                <a:solidFill>
                  <a:srgbClr val="0492B4"/>
                </a:solidFill>
              </a:rPr>
              <a:t>EXPORTAÇÕES DE BENS *</a:t>
            </a:r>
            <a:endParaRPr lang="pt-PT" sz="2200" b="1" smtClean="0">
              <a:solidFill>
                <a:srgbClr val="64A8BA"/>
              </a:solidFill>
            </a:endParaRPr>
          </a:p>
        </p:txBody>
      </p:sp>
      <p:sp>
        <p:nvSpPr>
          <p:cNvPr id="36870" name="CuadroTexto 19"/>
          <p:cNvSpPr txBox="1">
            <a:spLocks noChangeArrowheads="1"/>
          </p:cNvSpPr>
          <p:nvPr/>
        </p:nvSpPr>
        <p:spPr bwMode="auto">
          <a:xfrm>
            <a:off x="611188" y="6397625"/>
            <a:ext cx="453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>
                <a:solidFill>
                  <a:srgbClr val="7F7F7F"/>
                </a:solidFill>
                <a:latin typeface="Calibri" pitchFamily="34" charset="0"/>
              </a:rPr>
              <a:t>Fonte: Inteligencia Comercial ProChile, com cifras do Banco Central de Chile.</a:t>
            </a:r>
          </a:p>
        </p:txBody>
      </p:sp>
      <p:graphicFrame>
        <p:nvGraphicFramePr>
          <p:cNvPr id="9" name="8 Gráfico"/>
          <p:cNvGraphicFramePr>
            <a:graphicFrameLocks/>
          </p:cNvGraphicFramePr>
          <p:nvPr/>
        </p:nvGraphicFramePr>
        <p:xfrm>
          <a:off x="561352" y="1964748"/>
          <a:ext cx="7683055" cy="427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872" name="9 CuadroTexto"/>
          <p:cNvSpPr txBox="1">
            <a:spLocks noChangeArrowheads="1"/>
          </p:cNvSpPr>
          <p:nvPr/>
        </p:nvSpPr>
        <p:spPr bwMode="auto">
          <a:xfrm>
            <a:off x="539750" y="6053138"/>
            <a:ext cx="4235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002060"/>
                </a:solidFill>
                <a:latin typeface="Calibri" pitchFamily="34" charset="0"/>
              </a:rPr>
              <a:t>* Não inclui Cobre, nem Serviços.</a:t>
            </a:r>
            <a:endParaRPr lang="pt-PT" sz="12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agen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682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Imagen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69863"/>
            <a:ext cx="2171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ítulo 1"/>
          <p:cNvSpPr>
            <a:spLocks noGrp="1"/>
          </p:cNvSpPr>
          <p:nvPr>
            <p:ph type="ctrTitle"/>
          </p:nvPr>
        </p:nvSpPr>
        <p:spPr>
          <a:xfrm>
            <a:off x="352425" y="549275"/>
            <a:ext cx="7754938" cy="6016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PT" sz="2200" b="1" smtClean="0">
                <a:solidFill>
                  <a:srgbClr val="0492B4"/>
                </a:solidFill>
              </a:rPr>
              <a:t>EXPORTAÇÕES DE BENS *</a:t>
            </a:r>
            <a:endParaRPr lang="pt-PT" sz="2200" b="1" smtClean="0">
              <a:solidFill>
                <a:srgbClr val="64A8BA"/>
              </a:solidFill>
            </a:endParaRPr>
          </a:p>
        </p:txBody>
      </p:sp>
      <p:sp>
        <p:nvSpPr>
          <p:cNvPr id="38916" name="CuadroTexto 19"/>
          <p:cNvSpPr txBox="1">
            <a:spLocks noChangeArrowheads="1"/>
          </p:cNvSpPr>
          <p:nvPr/>
        </p:nvSpPr>
        <p:spPr bwMode="auto">
          <a:xfrm>
            <a:off x="611188" y="6397625"/>
            <a:ext cx="453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>
                <a:solidFill>
                  <a:srgbClr val="7F7F7F"/>
                </a:solidFill>
                <a:latin typeface="Calibri" pitchFamily="34" charset="0"/>
              </a:rPr>
              <a:t>Fonte: Inteligencia Comercial ProChile, com cifras do Banco Central de Chile.</a:t>
            </a:r>
          </a:p>
        </p:txBody>
      </p:sp>
      <p:graphicFrame>
        <p:nvGraphicFramePr>
          <p:cNvPr id="38986" name="Group 74"/>
          <p:cNvGraphicFramePr>
            <a:graphicFrameLocks noGrp="1"/>
          </p:cNvGraphicFramePr>
          <p:nvPr/>
        </p:nvGraphicFramePr>
        <p:xfrm>
          <a:off x="573088" y="1268413"/>
          <a:ext cx="7200900" cy="2417762"/>
        </p:xfrm>
        <a:graphic>
          <a:graphicData uri="http://schemas.openxmlformats.org/drawingml/2006/table">
            <a:tbl>
              <a:tblPr/>
              <a:tblGrid>
                <a:gridCol w="2247900"/>
                <a:gridCol w="990600"/>
                <a:gridCol w="990600"/>
                <a:gridCol w="990600"/>
                <a:gridCol w="990600"/>
                <a:gridCol w="9906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Macro-Sector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A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US$ MM </a:t>
                      </a:r>
                      <a:b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A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US$ MM </a:t>
                      </a:r>
                      <a:b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A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US$ MM </a:t>
                      </a:r>
                      <a:b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A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US$ MM </a:t>
                      </a:r>
                      <a:b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A8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US$ MM </a:t>
                      </a:r>
                      <a:b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4A8BA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Manufacturas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7.078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8.564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10.798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10.676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10.012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Produtos Agro-pecuários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6.328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7.167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8.422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8.638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9.314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Indústria Florestal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4.070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4.829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5.651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5.245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5.668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Produtos do Mar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3.813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3.589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4.703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4.571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5.284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Minerais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3.091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4.041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5.490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5.041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4.273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Vinhos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1.387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1.558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1.705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1.806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1.975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25.768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29.748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36.768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35.978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36.526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8982" name="5 CuadroTexto"/>
          <p:cNvSpPr txBox="1">
            <a:spLocks noChangeArrowheads="1"/>
          </p:cNvSpPr>
          <p:nvPr/>
        </p:nvSpPr>
        <p:spPr bwMode="auto">
          <a:xfrm>
            <a:off x="4787900" y="4149725"/>
            <a:ext cx="29860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As exportações de bens com valor acrescentado apresentaram um importante desenvolvimento nas últimas décadas, graças à criação de novos produtos em cada ramo industrial.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552930" y="3912816"/>
            <a:ext cx="4064010" cy="1943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984" name="9 CuadroTexto"/>
          <p:cNvSpPr txBox="1">
            <a:spLocks noChangeArrowheads="1"/>
          </p:cNvSpPr>
          <p:nvPr/>
        </p:nvSpPr>
        <p:spPr bwMode="auto">
          <a:xfrm>
            <a:off x="539750" y="6053138"/>
            <a:ext cx="4235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002060"/>
                </a:solidFill>
                <a:latin typeface="Calibri" pitchFamily="34" charset="0"/>
              </a:rPr>
              <a:t>* Não inclui Cobre, nem Serviços.</a:t>
            </a:r>
            <a:endParaRPr lang="pt-PT" sz="12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1268413"/>
            <a:ext cx="5795963" cy="558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621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62" name="Imagen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682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Imagen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69863"/>
            <a:ext cx="2171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ítulo 1"/>
          <p:cNvSpPr>
            <a:spLocks noGrp="1"/>
          </p:cNvSpPr>
          <p:nvPr>
            <p:ph type="ctrTitle"/>
          </p:nvPr>
        </p:nvSpPr>
        <p:spPr>
          <a:xfrm>
            <a:off x="352425" y="549275"/>
            <a:ext cx="7754938" cy="6016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PT" sz="2200" b="1" smtClean="0">
                <a:solidFill>
                  <a:srgbClr val="0492B4"/>
                </a:solidFill>
              </a:rPr>
              <a:t>EXPORTAÇÕES DE BENS *</a:t>
            </a:r>
            <a:br>
              <a:rPr lang="pt-PT" sz="2200" b="1" smtClean="0">
                <a:solidFill>
                  <a:srgbClr val="0492B4"/>
                </a:solidFill>
              </a:rPr>
            </a:br>
            <a:r>
              <a:rPr lang="pt-PT" sz="2200" b="1" smtClean="0">
                <a:solidFill>
                  <a:srgbClr val="64A8BA"/>
                </a:solidFill>
              </a:rPr>
              <a:t>América Latina **, Macro-Sectores </a:t>
            </a:r>
          </a:p>
        </p:txBody>
      </p:sp>
      <p:sp>
        <p:nvSpPr>
          <p:cNvPr id="40965" name="CuadroTexto 19"/>
          <p:cNvSpPr txBox="1">
            <a:spLocks noChangeArrowheads="1"/>
          </p:cNvSpPr>
          <p:nvPr/>
        </p:nvSpPr>
        <p:spPr bwMode="auto">
          <a:xfrm>
            <a:off x="611188" y="6453188"/>
            <a:ext cx="453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>
                <a:solidFill>
                  <a:srgbClr val="7F7F7F"/>
                </a:solidFill>
                <a:latin typeface="Calibri" pitchFamily="34" charset="0"/>
              </a:rPr>
              <a:t>Fonte: Inteligencia Comercial ProChile, com cifras do Banco Central de Chile.</a:t>
            </a:r>
          </a:p>
        </p:txBody>
      </p:sp>
      <p:graphicFrame>
        <p:nvGraphicFramePr>
          <p:cNvPr id="12" name="1 Gráfico"/>
          <p:cNvGraphicFramePr>
            <a:graphicFrameLocks/>
          </p:cNvGraphicFramePr>
          <p:nvPr/>
        </p:nvGraphicFramePr>
        <p:xfrm>
          <a:off x="687335" y="1556792"/>
          <a:ext cx="4968552" cy="432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967" name="2 CuadroTexto"/>
          <p:cNvSpPr txBox="1">
            <a:spLocks noChangeArrowheads="1"/>
          </p:cNvSpPr>
          <p:nvPr/>
        </p:nvSpPr>
        <p:spPr bwMode="auto">
          <a:xfrm>
            <a:off x="6161088" y="1700213"/>
            <a:ext cx="29130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A América Latina é um destino natural para os envios chilenos de todos os sectores produtivos. </a:t>
            </a:r>
          </a:p>
          <a:p>
            <a:pPr algn="just"/>
            <a:endParaRPr lang="pt-PT" sz="1500">
              <a:solidFill>
                <a:srgbClr val="595959"/>
              </a:solidFill>
              <a:latin typeface="Calibri" pitchFamily="34" charset="0"/>
            </a:endParaRPr>
          </a:p>
          <a:p>
            <a:pPr algn="just"/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A indústria de manufactura apresenta uma elevada dependência da região, com envios de  US$ 6.060 milhões em 2013, o que representa 80% das exportações do sector.</a:t>
            </a:r>
          </a:p>
        </p:txBody>
      </p:sp>
      <p:sp>
        <p:nvSpPr>
          <p:cNvPr id="40968" name="12 CuadroTexto"/>
          <p:cNvSpPr txBox="1">
            <a:spLocks noChangeArrowheads="1"/>
          </p:cNvSpPr>
          <p:nvPr/>
        </p:nvSpPr>
        <p:spPr bwMode="auto">
          <a:xfrm>
            <a:off x="539750" y="5949950"/>
            <a:ext cx="423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002060"/>
                </a:solidFill>
                <a:latin typeface="Calibri" pitchFamily="34" charset="0"/>
              </a:rPr>
              <a:t>* Não inclui Cobre, nem Serviços.</a:t>
            </a:r>
          </a:p>
          <a:p>
            <a:r>
              <a:rPr lang="pt-PT" sz="1200" b="1">
                <a:solidFill>
                  <a:srgbClr val="002060"/>
                </a:solidFill>
                <a:latin typeface="Calibri" pitchFamily="34" charset="0"/>
              </a:rPr>
              <a:t>** Geo-esquema CEPAL.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n 4" descr="Captura de pantalla 2013-04-03 a la(s) 19.32.4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2566987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ángulo 16"/>
          <p:cNvSpPr>
            <a:spLocks noChangeArrowheads="1"/>
          </p:cNvSpPr>
          <p:nvPr/>
        </p:nvSpPr>
        <p:spPr bwMode="auto">
          <a:xfrm>
            <a:off x="2746375" y="2149475"/>
            <a:ext cx="60118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400">
                <a:solidFill>
                  <a:srgbClr val="595959"/>
                </a:solidFill>
                <a:latin typeface="Calibri" pitchFamily="34" charset="0"/>
              </a:rPr>
              <a:t>A dinâmica indústria agro-alimentar situou  o Chile como um dos principais fornecedores de produtos frescos de contra estação para o hemisfério norte. Além disso, é o maior exportador mundial de salmões do Pacífico congelados, trutas congeladas, mirtilos frescos, ameixas frescas e maçãs desidratadas. </a:t>
            </a:r>
            <a:endParaRPr lang="pt-PT" sz="2400" b="1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41987" name="CuadroTexto 17"/>
          <p:cNvSpPr txBox="1">
            <a:spLocks noChangeArrowheads="1"/>
          </p:cNvSpPr>
          <p:nvPr/>
        </p:nvSpPr>
        <p:spPr bwMode="auto">
          <a:xfrm>
            <a:off x="3492500" y="1458913"/>
            <a:ext cx="360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E18232"/>
                </a:solidFill>
                <a:latin typeface="Calibri" pitchFamily="34" charset="0"/>
              </a:rPr>
              <a:t>SECTOR AGRO-ALIMENTAR</a:t>
            </a:r>
          </a:p>
        </p:txBody>
      </p:sp>
      <p:pic>
        <p:nvPicPr>
          <p:cNvPr id="41988" name="Imagen 18" descr="Captura de pantalla 2013-04-03 a la(s) 19.35.5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888" y="1773238"/>
            <a:ext cx="444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Subtítulo 2"/>
          <p:cNvSpPr txBox="1">
            <a:spLocks/>
          </p:cNvSpPr>
          <p:nvPr/>
        </p:nvSpPr>
        <p:spPr bwMode="auto">
          <a:xfrm>
            <a:off x="539750" y="242888"/>
            <a:ext cx="45370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lang="es-ES_tradnl">
                <a:solidFill>
                  <a:srgbClr val="FFFFFF"/>
                </a:solidFill>
                <a:latin typeface="Calibri" pitchFamily="34" charset="0"/>
              </a:rPr>
              <a:t>CHILE, UN PAÍS PARA HACER NEGOCIOS</a:t>
            </a:r>
            <a:br>
              <a:rPr lang="es-ES_tradnl">
                <a:solidFill>
                  <a:srgbClr val="FFFFFF"/>
                </a:solidFill>
                <a:latin typeface="Calibri" pitchFamily="34" charset="0"/>
              </a:rPr>
            </a:br>
            <a:r>
              <a:rPr lang="es-ES_tradnl">
                <a:solidFill>
                  <a:srgbClr val="FFFFFF"/>
                </a:solidFill>
                <a:latin typeface="Calibri" pitchFamily="34" charset="0"/>
              </a:rPr>
              <a:t>PRODUCTOS Y SERVICIOS PARA EL MUNDO</a:t>
            </a:r>
          </a:p>
          <a:p>
            <a:pPr defTabSz="457200">
              <a:spcBef>
                <a:spcPct val="20000"/>
              </a:spcBef>
            </a:pPr>
            <a:endParaRPr lang="es-ES_tradn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990" name="Título 1"/>
          <p:cNvSpPr>
            <a:spLocks noGrp="1"/>
          </p:cNvSpPr>
          <p:nvPr>
            <p:ph type="ctrTitle"/>
          </p:nvPr>
        </p:nvSpPr>
        <p:spPr>
          <a:xfrm>
            <a:off x="417513" y="666750"/>
            <a:ext cx="7754937" cy="4318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PT" sz="2200" b="1" smtClean="0">
                <a:solidFill>
                  <a:srgbClr val="0492B4"/>
                </a:solidFill>
              </a:rPr>
              <a:t/>
            </a:r>
            <a:br>
              <a:rPr lang="pt-PT" sz="2200" b="1" smtClean="0">
                <a:solidFill>
                  <a:srgbClr val="0492B4"/>
                </a:solidFill>
              </a:rPr>
            </a:br>
            <a:r>
              <a:rPr lang="pt-PT" sz="2200" b="1" smtClean="0">
                <a:solidFill>
                  <a:srgbClr val="0492B4"/>
                </a:solidFill>
              </a:rPr>
              <a:t>Produtos e Serviços para o mundo.</a:t>
            </a:r>
            <a:br>
              <a:rPr lang="pt-PT" sz="2200" b="1" smtClean="0">
                <a:solidFill>
                  <a:srgbClr val="0492B4"/>
                </a:solidFill>
              </a:rPr>
            </a:br>
            <a:endParaRPr lang="pt-PT" sz="2200" b="1" smtClean="0">
              <a:solidFill>
                <a:srgbClr val="0492B4"/>
              </a:solidFill>
            </a:endParaRPr>
          </a:p>
        </p:txBody>
      </p:sp>
      <p:sp>
        <p:nvSpPr>
          <p:cNvPr id="41991" name="Título 1"/>
          <p:cNvSpPr txBox="1">
            <a:spLocks/>
          </p:cNvSpPr>
          <p:nvPr/>
        </p:nvSpPr>
        <p:spPr bwMode="auto">
          <a:xfrm>
            <a:off x="417513" y="290513"/>
            <a:ext cx="55641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/>
          <a:lstStyle/>
          <a:p>
            <a:pPr>
              <a:lnSpc>
                <a:spcPct val="80000"/>
              </a:lnSpc>
            </a:pPr>
            <a:r>
              <a:rPr lang="pt-PT" sz="2800" b="1">
                <a:solidFill>
                  <a:srgbClr val="0492B4"/>
                </a:solidFill>
                <a:latin typeface="Calibri" pitchFamily="34" charset="0"/>
              </a:rPr>
              <a:t>TERRA DE OPORTUNIDADES</a:t>
            </a:r>
          </a:p>
        </p:txBody>
      </p:sp>
      <p:pic>
        <p:nvPicPr>
          <p:cNvPr id="41992" name="Imagen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Imagen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n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682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Imagen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69863"/>
            <a:ext cx="2171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CuadroTexto 19"/>
          <p:cNvSpPr txBox="1">
            <a:spLocks noChangeArrowheads="1"/>
          </p:cNvSpPr>
          <p:nvPr/>
        </p:nvSpPr>
        <p:spPr bwMode="auto">
          <a:xfrm>
            <a:off x="611188" y="6397625"/>
            <a:ext cx="4537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>
                <a:solidFill>
                  <a:srgbClr val="7F7F7F"/>
                </a:solidFill>
                <a:latin typeface="Calibri" pitchFamily="34" charset="0"/>
              </a:rPr>
              <a:t>Fonte: Inteligencia Comercial ProChile, com cifras do Banco Central de Chile.</a:t>
            </a:r>
          </a:p>
        </p:txBody>
      </p:sp>
      <p:graphicFrame>
        <p:nvGraphicFramePr>
          <p:cNvPr id="12" name="2 Gráfico"/>
          <p:cNvGraphicFramePr>
            <a:graphicFrameLocks/>
          </p:cNvGraphicFramePr>
          <p:nvPr/>
        </p:nvGraphicFramePr>
        <p:xfrm>
          <a:off x="899592" y="1340768"/>
          <a:ext cx="2219325" cy="228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5 Gráfico"/>
          <p:cNvGraphicFramePr>
            <a:graphicFrameLocks/>
          </p:cNvGraphicFramePr>
          <p:nvPr/>
        </p:nvGraphicFramePr>
        <p:xfrm>
          <a:off x="3572619" y="1340768"/>
          <a:ext cx="2219325" cy="228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3 Gráfico"/>
          <p:cNvGraphicFramePr>
            <a:graphicFrameLocks/>
          </p:cNvGraphicFramePr>
          <p:nvPr/>
        </p:nvGraphicFramePr>
        <p:xfrm>
          <a:off x="6253584" y="1340768"/>
          <a:ext cx="2219325" cy="228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3798888"/>
            <a:ext cx="2024062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ángulo 10"/>
          <p:cNvSpPr>
            <a:spLocks noChangeArrowheads="1"/>
          </p:cNvSpPr>
          <p:nvPr/>
        </p:nvSpPr>
        <p:spPr bwMode="auto">
          <a:xfrm>
            <a:off x="879475" y="130968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 b="1">
                <a:solidFill>
                  <a:srgbClr val="000000"/>
                </a:solidFill>
                <a:latin typeface="Calibri" pitchFamily="34" charset="0"/>
              </a:rPr>
              <a:t>Azeite</a:t>
            </a:r>
          </a:p>
        </p:txBody>
      </p:sp>
      <p:sp>
        <p:nvSpPr>
          <p:cNvPr id="43017" name="Rectángulo 14"/>
          <p:cNvSpPr>
            <a:spLocks noChangeArrowheads="1"/>
          </p:cNvSpPr>
          <p:nvPr/>
        </p:nvSpPr>
        <p:spPr bwMode="auto">
          <a:xfrm>
            <a:off x="3573463" y="1309688"/>
            <a:ext cx="614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 b="1">
                <a:solidFill>
                  <a:srgbClr val="000000"/>
                </a:solidFill>
                <a:latin typeface="Calibri" pitchFamily="34" charset="0"/>
              </a:rPr>
              <a:t>Bagas</a:t>
            </a:r>
          </a:p>
        </p:txBody>
      </p:sp>
      <p:sp>
        <p:nvSpPr>
          <p:cNvPr id="43018" name="Rectángulo 15"/>
          <p:cNvSpPr>
            <a:spLocks noChangeArrowheads="1"/>
          </p:cNvSpPr>
          <p:nvPr/>
        </p:nvSpPr>
        <p:spPr bwMode="auto">
          <a:xfrm>
            <a:off x="6213475" y="1309688"/>
            <a:ext cx="1290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400" b="1">
                <a:solidFill>
                  <a:srgbClr val="000000"/>
                </a:solidFill>
                <a:latin typeface="Calibri" pitchFamily="34" charset="0"/>
              </a:rPr>
              <a:t>Salmão e Truta</a:t>
            </a:r>
          </a:p>
        </p:txBody>
      </p:sp>
      <p:pic>
        <p:nvPicPr>
          <p:cNvPr id="4301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96050" y="3798888"/>
            <a:ext cx="18192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4600" y="3798888"/>
            <a:ext cx="20066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Título 1"/>
          <p:cNvSpPr>
            <a:spLocks/>
          </p:cNvSpPr>
          <p:nvPr/>
        </p:nvSpPr>
        <p:spPr bwMode="auto">
          <a:xfrm>
            <a:off x="352425" y="549275"/>
            <a:ext cx="775493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/>
          <a:lstStyle/>
          <a:p>
            <a:pPr>
              <a:lnSpc>
                <a:spcPct val="80000"/>
              </a:lnSpc>
            </a:pPr>
            <a:r>
              <a:rPr lang="pt-PT" sz="2200" b="1">
                <a:solidFill>
                  <a:srgbClr val="0492B4"/>
                </a:solidFill>
                <a:latin typeface="Calibri" pitchFamily="34" charset="0"/>
              </a:rPr>
              <a:t>EXPORTAÇÕES DE BENS *</a:t>
            </a:r>
            <a:endParaRPr lang="pt-PT" sz="2200" b="1">
              <a:solidFill>
                <a:srgbClr val="64A8BA"/>
              </a:solidFill>
              <a:latin typeface="Calibri" pitchFamily="34" charset="0"/>
            </a:endParaRPr>
          </a:p>
        </p:txBody>
      </p:sp>
      <p:sp>
        <p:nvSpPr>
          <p:cNvPr id="43022" name="9 CuadroTexto"/>
          <p:cNvSpPr txBox="1">
            <a:spLocks noChangeArrowheads="1"/>
          </p:cNvSpPr>
          <p:nvPr/>
        </p:nvSpPr>
        <p:spPr bwMode="auto">
          <a:xfrm>
            <a:off x="539750" y="6053138"/>
            <a:ext cx="4235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002060"/>
                </a:solidFill>
                <a:latin typeface="Calibri" pitchFamily="34" charset="0"/>
              </a:rPr>
              <a:t>* Não inclui Cobre, nem Serviços.</a:t>
            </a:r>
            <a:endParaRPr lang="pt-PT" sz="120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agen 2" descr="Captura de pantalla 2014-05-28 a la(s) 13.25.29.png"/>
          <p:cNvPicPr>
            <a:picLocks noChangeAspect="1"/>
          </p:cNvPicPr>
          <p:nvPr/>
        </p:nvPicPr>
        <p:blipFill>
          <a:blip r:embed="rId2"/>
          <a:srcRect l="-244"/>
          <a:stretch>
            <a:fillRect/>
          </a:stretch>
        </p:blipFill>
        <p:spPr bwMode="auto">
          <a:xfrm>
            <a:off x="-41275" y="0"/>
            <a:ext cx="91852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ángulo 7"/>
          <p:cNvSpPr>
            <a:spLocks noChangeArrowheads="1"/>
          </p:cNvSpPr>
          <p:nvPr/>
        </p:nvSpPr>
        <p:spPr bwMode="auto">
          <a:xfrm>
            <a:off x="742950" y="3303588"/>
            <a:ext cx="7721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O Chile conta com uma enorme quantidade de produtos e serviços atractivos pela sua qualidade e valor acrescentado, e ainda que o país possuía vantagens naturais, como o seu </a:t>
            </a:r>
            <a:r>
              <a:rPr lang="pt-PT" sz="1900" b="1">
                <a:solidFill>
                  <a:srgbClr val="595959"/>
                </a:solidFill>
                <a:latin typeface="Calibri" pitchFamily="34" charset="0"/>
              </a:rPr>
              <a:t>isolamento geográfico, que constitui uma importante barreira fito-sanitária</a:t>
            </a: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, indústrias tradicionais como a agro-pecuária, vitivinícola, pesqueira, florestal e mineira foram encaradas com novos focos como a inovação e a sustentabilidade, abordadas com o objectivo de se potenciar ainda mais.</a:t>
            </a:r>
          </a:p>
          <a:p>
            <a:pPr algn="just">
              <a:spcBef>
                <a:spcPts val="1800"/>
              </a:spcBef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O país ocupa o </a:t>
            </a:r>
            <a:r>
              <a:rPr lang="pt-PT" sz="1900" b="1">
                <a:solidFill>
                  <a:srgbClr val="595959"/>
                </a:solidFill>
                <a:latin typeface="Calibri" pitchFamily="34" charset="0"/>
              </a:rPr>
              <a:t>lugar número 17 dentro do ranking de países exportadores de alimentos e bebidas</a:t>
            </a: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, constituído por um universo de mais de 200 países; e as exportações de alimentos e indústria florestal superaram os US$ 20.881 milhões em 2013. Além disso, é um dos poucos países do mundo em que o sector alimentar tem uma elevada participação no PIB, com mais de 10%, superado apenas pela Nova Zelândia e Bélgica. </a:t>
            </a:r>
          </a:p>
        </p:txBody>
      </p:sp>
      <p:sp>
        <p:nvSpPr>
          <p:cNvPr id="45059" name="Título 1"/>
          <p:cNvSpPr>
            <a:spLocks noGrp="1"/>
          </p:cNvSpPr>
          <p:nvPr>
            <p:ph type="ctrTitle"/>
          </p:nvPr>
        </p:nvSpPr>
        <p:spPr>
          <a:xfrm>
            <a:off x="709613" y="2420938"/>
            <a:ext cx="7754937" cy="6032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PT" sz="2200" b="1" smtClean="0">
                <a:solidFill>
                  <a:srgbClr val="0492B4"/>
                </a:solidFill>
              </a:rPr>
              <a:t>FRESCURA QUE NASCE NO EXTREMO SUL E </a:t>
            </a:r>
            <a:br>
              <a:rPr lang="pt-PT" sz="2200" b="1" smtClean="0">
                <a:solidFill>
                  <a:srgbClr val="0492B4"/>
                </a:solidFill>
              </a:rPr>
            </a:br>
            <a:r>
              <a:rPr lang="pt-PT" sz="2200" b="1" smtClean="0">
                <a:solidFill>
                  <a:srgbClr val="0492B4"/>
                </a:solidFill>
              </a:rPr>
              <a:t>SE DESFRUTA EM TODO O MUNDO.</a:t>
            </a:r>
          </a:p>
        </p:txBody>
      </p:sp>
      <p:pic>
        <p:nvPicPr>
          <p:cNvPr id="45060" name="Imagen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Imagen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12 Imagen" descr="_FCP13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1131888"/>
            <a:ext cx="91821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ángulo 2"/>
          <p:cNvSpPr>
            <a:spLocks noChangeArrowheads="1"/>
          </p:cNvSpPr>
          <p:nvPr/>
        </p:nvSpPr>
        <p:spPr bwMode="auto">
          <a:xfrm>
            <a:off x="468313" y="3505200"/>
            <a:ext cx="3157537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>
              <a:lnSpc>
                <a:spcPct val="130000"/>
              </a:lnSpc>
            </a:pPr>
            <a:r>
              <a:rPr lang="pt-PT" sz="1500" b="1">
                <a:solidFill>
                  <a:srgbClr val="595959"/>
                </a:solidFill>
                <a:latin typeface="Calibri" pitchFamily="34" charset="0"/>
              </a:rPr>
              <a:t>Maior exportador mundial de:</a:t>
            </a:r>
          </a:p>
          <a:p>
            <a:pPr marL="285750" lvl="2" indent="-285750">
              <a:lnSpc>
                <a:spcPct val="130000"/>
              </a:lnSpc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Mirtilos</a:t>
            </a:r>
          </a:p>
          <a:p>
            <a:pPr marL="285750" lvl="2" indent="-285750">
              <a:lnSpc>
                <a:spcPct val="130000"/>
              </a:lnSpc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Uvas</a:t>
            </a:r>
          </a:p>
          <a:p>
            <a:pPr marL="285750" lvl="2" indent="-285750">
              <a:lnSpc>
                <a:spcPct val="130000"/>
              </a:lnSpc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Ameixas frescas</a:t>
            </a:r>
          </a:p>
          <a:p>
            <a:pPr marL="285750" lvl="2" indent="-285750">
              <a:lnSpc>
                <a:spcPct val="130000"/>
              </a:lnSpc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Maçãs desidratadas</a:t>
            </a:r>
          </a:p>
          <a:p>
            <a:pPr marL="285750" lvl="2" indent="-285750">
              <a:lnSpc>
                <a:spcPct val="130000"/>
              </a:lnSpc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Trutas</a:t>
            </a:r>
          </a:p>
          <a:p>
            <a:pPr marL="285750" lvl="2" indent="-285750">
              <a:lnSpc>
                <a:spcPct val="130000"/>
              </a:lnSpc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Salmão do Pacífico</a:t>
            </a:r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3132138" y="3716338"/>
            <a:ext cx="0" cy="2055812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084" name="Rectángulo 3"/>
          <p:cNvSpPr>
            <a:spLocks noChangeArrowheads="1"/>
          </p:cNvSpPr>
          <p:nvPr/>
        </p:nvSpPr>
        <p:spPr bwMode="auto">
          <a:xfrm>
            <a:off x="3246438" y="3548063"/>
            <a:ext cx="28384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>
              <a:lnSpc>
                <a:spcPct val="110000"/>
              </a:lnSpc>
              <a:spcAft>
                <a:spcPts val="600"/>
              </a:spcAft>
            </a:pPr>
            <a:r>
              <a:rPr lang="pt-PT" sz="1500" b="1">
                <a:solidFill>
                  <a:srgbClr val="595959"/>
                </a:solidFill>
                <a:latin typeface="Calibri" pitchFamily="34" charset="0"/>
              </a:rPr>
              <a:t>Segundo exportador mundial de:</a:t>
            </a:r>
          </a:p>
          <a:p>
            <a:pPr marL="285750" lvl="2" indent="-28575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Cerejas frescas</a:t>
            </a:r>
          </a:p>
          <a:p>
            <a:pPr marL="285750" lvl="2" indent="-28575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Ameixas desidratadas</a:t>
            </a:r>
          </a:p>
          <a:p>
            <a:pPr marL="285750" lvl="2" indent="-28575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Salmão do Atlântico</a:t>
            </a:r>
          </a:p>
          <a:p>
            <a:pPr marL="285750" lvl="2" indent="-28575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 Inulina</a:t>
            </a:r>
          </a:p>
          <a:p>
            <a:pPr marL="285750" lvl="2" indent="-285750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 Ágar-ágar</a:t>
            </a: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6084888" y="3716338"/>
            <a:ext cx="0" cy="2055812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086" name="Rectángulo 12"/>
          <p:cNvSpPr>
            <a:spLocks noChangeArrowheads="1"/>
          </p:cNvSpPr>
          <p:nvPr/>
        </p:nvSpPr>
        <p:spPr bwMode="auto">
          <a:xfrm>
            <a:off x="6216650" y="3573463"/>
            <a:ext cx="312261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indent="0">
              <a:spcAft>
                <a:spcPts val="600"/>
              </a:spcAft>
            </a:pPr>
            <a:r>
              <a:rPr lang="pt-PT" sz="1500" b="1">
                <a:solidFill>
                  <a:srgbClr val="595959"/>
                </a:solidFill>
                <a:latin typeface="Calibri" pitchFamily="34" charset="0"/>
              </a:rPr>
              <a:t>Terceiro exportador mundial de:</a:t>
            </a:r>
          </a:p>
          <a:p>
            <a:pPr marL="285750" lvl="2" indent="-285750"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Abacates</a:t>
            </a:r>
          </a:p>
          <a:p>
            <a:pPr marL="285750" lvl="2" indent="-285750"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Framboesas congeladas</a:t>
            </a:r>
          </a:p>
          <a:p>
            <a:pPr marL="285750" lvl="2" indent="-285750"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Miolo de Noz</a:t>
            </a:r>
          </a:p>
          <a:p>
            <a:pPr marL="285750" lvl="2" indent="-285750"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Passas</a:t>
            </a:r>
          </a:p>
          <a:p>
            <a:pPr marL="285750" lvl="2" indent="-285750"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Pêssegos em conserva</a:t>
            </a:r>
          </a:p>
          <a:p>
            <a:pPr marL="285750" lvl="2" indent="-285750">
              <a:spcAft>
                <a:spcPts val="600"/>
              </a:spcAft>
              <a:buFont typeface="Arial" charset="0"/>
              <a:buChar char="•"/>
            </a:pPr>
            <a:r>
              <a:rPr lang="pt-PT" sz="1500">
                <a:solidFill>
                  <a:srgbClr val="595959"/>
                </a:solidFill>
                <a:latin typeface="Calibri" pitchFamily="34" charset="0"/>
              </a:rPr>
              <a:t>Avelãs</a:t>
            </a:r>
          </a:p>
          <a:p>
            <a:pPr marL="285750" lvl="2" indent="-285750">
              <a:spcAft>
                <a:spcPts val="600"/>
              </a:spcAft>
              <a:buFont typeface="Wingdings" pitchFamily="2" charset="2"/>
              <a:buChar char="§"/>
            </a:pPr>
            <a:endParaRPr lang="pt-PT" sz="150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14" name="Elipse 17"/>
          <p:cNvSpPr/>
          <p:nvPr/>
        </p:nvSpPr>
        <p:spPr>
          <a:xfrm>
            <a:off x="495300" y="1397000"/>
            <a:ext cx="2032000" cy="2032000"/>
          </a:xfrm>
          <a:prstGeom prst="ellipse">
            <a:avLst/>
          </a:prstGeom>
          <a:solidFill>
            <a:srgbClr val="A0B606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621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6088" name="Rectángulo 18"/>
          <p:cNvSpPr>
            <a:spLocks noChangeArrowheads="1"/>
          </p:cNvSpPr>
          <p:nvPr/>
        </p:nvSpPr>
        <p:spPr bwMode="auto">
          <a:xfrm>
            <a:off x="533400" y="2141538"/>
            <a:ext cx="1993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9600" b="1" baseline="30000">
                <a:solidFill>
                  <a:srgbClr val="FFFFFF"/>
                </a:solidFill>
                <a:latin typeface="Calibri" pitchFamily="34" charset="0"/>
              </a:rPr>
              <a:t>N°1</a:t>
            </a:r>
            <a:endParaRPr lang="es-ES" sz="9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Elipse 3"/>
          <p:cNvSpPr/>
          <p:nvPr/>
        </p:nvSpPr>
        <p:spPr>
          <a:xfrm>
            <a:off x="3460750" y="1389063"/>
            <a:ext cx="2032000" cy="2032000"/>
          </a:xfrm>
          <a:prstGeom prst="ellipse">
            <a:avLst/>
          </a:prstGeom>
          <a:solidFill>
            <a:srgbClr val="EE990B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621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Elipse 3"/>
          <p:cNvSpPr/>
          <p:nvPr/>
        </p:nvSpPr>
        <p:spPr>
          <a:xfrm>
            <a:off x="6432550" y="1401763"/>
            <a:ext cx="2032000" cy="2032000"/>
          </a:xfrm>
          <a:prstGeom prst="ellipse">
            <a:avLst/>
          </a:prstGeom>
          <a:solidFill>
            <a:srgbClr val="4FAAA4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621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6091" name="Rectángulo 18"/>
          <p:cNvSpPr>
            <a:spLocks noChangeArrowheads="1"/>
          </p:cNvSpPr>
          <p:nvPr/>
        </p:nvSpPr>
        <p:spPr bwMode="auto">
          <a:xfrm>
            <a:off x="3419475" y="2100263"/>
            <a:ext cx="1993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9600" b="1" baseline="30000">
                <a:solidFill>
                  <a:srgbClr val="FFFFFF"/>
                </a:solidFill>
                <a:latin typeface="Calibri" pitchFamily="34" charset="0"/>
              </a:rPr>
              <a:t>N°2</a:t>
            </a:r>
            <a:endParaRPr lang="es-ES" sz="9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092" name="Rectángulo 18"/>
          <p:cNvSpPr>
            <a:spLocks noChangeArrowheads="1"/>
          </p:cNvSpPr>
          <p:nvPr/>
        </p:nvSpPr>
        <p:spPr bwMode="auto">
          <a:xfrm>
            <a:off x="6432550" y="2147888"/>
            <a:ext cx="19939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9600" b="1" baseline="30000">
                <a:solidFill>
                  <a:srgbClr val="FFFFFF"/>
                </a:solidFill>
                <a:latin typeface="Calibri" pitchFamily="34" charset="0"/>
              </a:rPr>
              <a:t>N°3</a:t>
            </a:r>
            <a:endParaRPr lang="es-ES" sz="9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093" name="Título 1"/>
          <p:cNvSpPr>
            <a:spLocks noGrp="1"/>
          </p:cNvSpPr>
          <p:nvPr>
            <p:ph type="ctrTitle"/>
          </p:nvPr>
        </p:nvSpPr>
        <p:spPr>
          <a:xfrm>
            <a:off x="709613" y="390525"/>
            <a:ext cx="7754937" cy="6032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PT" sz="2200" b="1" smtClean="0">
                <a:solidFill>
                  <a:srgbClr val="0492B4"/>
                </a:solidFill>
              </a:rPr>
              <a:t>ÊXITOS E ANTECEDENTES</a:t>
            </a:r>
            <a:br>
              <a:rPr lang="pt-PT" sz="2200" b="1" smtClean="0">
                <a:solidFill>
                  <a:srgbClr val="0492B4"/>
                </a:solidFill>
              </a:rPr>
            </a:br>
            <a:r>
              <a:rPr lang="pt-PT" sz="2200" b="1" smtClean="0">
                <a:solidFill>
                  <a:srgbClr val="0492B4"/>
                </a:solidFill>
              </a:rPr>
              <a:t>DA INDÚSTRIA DE ALIMENTOS</a:t>
            </a:r>
          </a:p>
        </p:txBody>
      </p:sp>
      <p:pic>
        <p:nvPicPr>
          <p:cNvPr id="46094" name="Imagen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Imagen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2 CuadroTexto"/>
          <p:cNvSpPr txBox="1">
            <a:spLocks noChangeArrowheads="1"/>
          </p:cNvSpPr>
          <p:nvPr/>
        </p:nvSpPr>
        <p:spPr bwMode="auto">
          <a:xfrm>
            <a:off x="344488" y="1646238"/>
            <a:ext cx="13811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C3A77"/>
                </a:solidFill>
                <a:latin typeface="Calibri" pitchFamily="34" charset="0"/>
              </a:rPr>
              <a:t>  2</a:t>
            </a:r>
            <a:r>
              <a:rPr lang="es-CL" sz="2800" b="1">
                <a:solidFill>
                  <a:srgbClr val="0C3A77"/>
                </a:solidFill>
                <a:latin typeface="Calibri" pitchFamily="34" charset="0"/>
              </a:rPr>
              <a:t>%</a:t>
            </a:r>
            <a:r>
              <a:rPr lang="es-CL">
                <a:solidFill>
                  <a:srgbClr val="0C3A77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s-CL" sz="1600">
                <a:solidFill>
                  <a:srgbClr val="0C3A77"/>
                </a:solidFill>
                <a:latin typeface="Calibri" pitchFamily="34" charset="0"/>
              </a:rPr>
              <a:t>Crecimiento</a:t>
            </a:r>
            <a:r>
              <a:rPr lang="es-CL" sz="1600">
                <a:solidFill>
                  <a:srgbClr val="595959"/>
                </a:solidFill>
                <a:latin typeface="Calibri" pitchFamily="34" charset="0"/>
              </a:rPr>
              <a:t> del PIB</a:t>
            </a:r>
          </a:p>
        </p:txBody>
      </p:sp>
      <p:sp>
        <p:nvSpPr>
          <p:cNvPr id="51203" name="4 CuadroTexto"/>
          <p:cNvSpPr txBox="1">
            <a:spLocks noChangeArrowheads="1"/>
          </p:cNvSpPr>
          <p:nvPr/>
        </p:nvSpPr>
        <p:spPr bwMode="auto">
          <a:xfrm>
            <a:off x="3563938" y="1630363"/>
            <a:ext cx="129698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2800" b="1">
                <a:solidFill>
                  <a:srgbClr val="0C3A77"/>
                </a:solidFill>
                <a:latin typeface="Calibri" pitchFamily="34" charset="0"/>
              </a:rPr>
              <a:t>4%</a:t>
            </a:r>
            <a:r>
              <a:rPr lang="es-CL">
                <a:solidFill>
                  <a:srgbClr val="0C3A77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s-CL" sz="1600">
                <a:solidFill>
                  <a:srgbClr val="0C3A77"/>
                </a:solidFill>
                <a:latin typeface="Calibri" pitchFamily="34" charset="0"/>
              </a:rPr>
              <a:t>inflación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44488" y="1117600"/>
            <a:ext cx="7993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36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1205" name="Título 1"/>
          <p:cNvSpPr>
            <a:spLocks noGrp="1"/>
          </p:cNvSpPr>
          <p:nvPr>
            <p:ph type="ctrTitle" idx="4294967295"/>
          </p:nvPr>
        </p:nvSpPr>
        <p:spPr>
          <a:xfrm>
            <a:off x="1595438" y="612775"/>
            <a:ext cx="4430712" cy="6016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200" b="1" smtClean="0">
                <a:solidFill>
                  <a:srgbClr val="0492B4"/>
                </a:solidFill>
              </a:rPr>
              <a:t>CHILE EN CIFRAS </a:t>
            </a:r>
            <a:r>
              <a:rPr lang="es-ES_tradnl" sz="2200" b="1" smtClean="0">
                <a:solidFill>
                  <a:srgbClr val="0492B4"/>
                </a:solidFill>
              </a:rPr>
              <a:t>ECONOMICAS</a:t>
            </a:r>
          </a:p>
        </p:txBody>
      </p:sp>
      <p:pic>
        <p:nvPicPr>
          <p:cNvPr id="51206" name="Imagen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Imagen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3888" y="195263"/>
            <a:ext cx="21701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26 CuadroTexto"/>
          <p:cNvSpPr txBox="1">
            <a:spLocks noChangeArrowheads="1"/>
          </p:cNvSpPr>
          <p:nvPr/>
        </p:nvSpPr>
        <p:spPr bwMode="auto">
          <a:xfrm>
            <a:off x="6973888" y="1890713"/>
            <a:ext cx="1944687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solidFill>
                  <a:srgbClr val="0C3A77"/>
                </a:solidFill>
                <a:latin typeface="Calibri" pitchFamily="34" charset="0"/>
              </a:rPr>
              <a:t>Desempleo menor al </a:t>
            </a:r>
            <a:r>
              <a:rPr lang="es-CL" sz="2800" b="1">
                <a:solidFill>
                  <a:srgbClr val="0C3A77"/>
                </a:solidFill>
                <a:latin typeface="Calibri" pitchFamily="34" charset="0"/>
              </a:rPr>
              <a:t>6,6%</a:t>
            </a:r>
            <a:r>
              <a:rPr lang="en-US">
                <a:solidFill>
                  <a:srgbClr val="0C3A77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209" name="28 CuadroTexto"/>
          <p:cNvSpPr txBox="1">
            <a:spLocks noChangeArrowheads="1"/>
          </p:cNvSpPr>
          <p:nvPr/>
        </p:nvSpPr>
        <p:spPr bwMode="auto">
          <a:xfrm>
            <a:off x="5102225" y="914400"/>
            <a:ext cx="18716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CL" sz="1400" b="1">
              <a:solidFill>
                <a:srgbClr val="0C3A77"/>
              </a:solidFill>
              <a:latin typeface="Calibri" pitchFamily="34" charset="0"/>
            </a:endParaRPr>
          </a:p>
          <a:p>
            <a:pPr algn="ctr"/>
            <a:r>
              <a:rPr lang="es-CL" sz="2800" b="1">
                <a:solidFill>
                  <a:srgbClr val="595959"/>
                </a:solidFill>
                <a:latin typeface="Calibri" pitchFamily="34" charset="0"/>
              </a:rPr>
              <a:t> </a:t>
            </a:r>
            <a:endParaRPr lang="es-CL" sz="160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51210" name="31 CuadroTexto"/>
          <p:cNvSpPr txBox="1">
            <a:spLocks noChangeArrowheads="1"/>
          </p:cNvSpPr>
          <p:nvPr/>
        </p:nvSpPr>
        <p:spPr bwMode="auto">
          <a:xfrm>
            <a:off x="3203575" y="3419475"/>
            <a:ext cx="13811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595959"/>
                </a:solidFill>
                <a:latin typeface="Calibri" pitchFamily="34" charset="0"/>
              </a:rPr>
              <a:t>  </a:t>
            </a:r>
            <a:r>
              <a:rPr lang="pt-PT" sz="2800">
                <a:solidFill>
                  <a:srgbClr val="0C3A77"/>
                </a:solidFill>
                <a:latin typeface="Calibri" pitchFamily="34" charset="0"/>
              </a:rPr>
              <a:t>2</a:t>
            </a:r>
            <a:r>
              <a:rPr lang="pt-PT" sz="2800" b="1">
                <a:solidFill>
                  <a:srgbClr val="0C3A77"/>
                </a:solidFill>
                <a:latin typeface="Calibri" pitchFamily="34" charset="0"/>
              </a:rPr>
              <a:t>%</a:t>
            </a:r>
            <a:r>
              <a:rPr lang="pt-PT">
                <a:solidFill>
                  <a:srgbClr val="0C3A77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s-CL" sz="1600">
                <a:solidFill>
                  <a:srgbClr val="0C3A77"/>
                </a:solidFill>
                <a:latin typeface="Calibri" pitchFamily="34" charset="0"/>
              </a:rPr>
              <a:t>Saldo positivo del sector publico</a:t>
            </a:r>
          </a:p>
        </p:txBody>
      </p:sp>
      <p:sp>
        <p:nvSpPr>
          <p:cNvPr id="51211" name="32 CuadroTexto"/>
          <p:cNvSpPr txBox="1">
            <a:spLocks noChangeArrowheads="1"/>
          </p:cNvSpPr>
          <p:nvPr/>
        </p:nvSpPr>
        <p:spPr bwMode="auto">
          <a:xfrm>
            <a:off x="1906588" y="2012950"/>
            <a:ext cx="12969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es-CL" sz="1600">
                <a:solidFill>
                  <a:srgbClr val="0C3A77"/>
                </a:solidFill>
                <a:latin typeface="Calibri" pitchFamily="34" charset="0"/>
              </a:rPr>
              <a:t>Deuda pública/PIB</a:t>
            </a:r>
          </a:p>
          <a:p>
            <a:pPr algn="ctr"/>
            <a:r>
              <a:rPr lang="es-CL" sz="2800" b="1">
                <a:solidFill>
                  <a:srgbClr val="0C3A77"/>
                </a:solidFill>
                <a:latin typeface="Calibri" pitchFamily="34" charset="0"/>
              </a:rPr>
              <a:t>11,8%</a:t>
            </a:r>
          </a:p>
          <a:p>
            <a:pPr algn="ctr"/>
            <a:r>
              <a:rPr lang="es-CL" sz="1600" b="1">
                <a:solidFill>
                  <a:srgbClr val="0C3A77"/>
                </a:solidFill>
                <a:latin typeface="Calibri" pitchFamily="34" charset="0"/>
              </a:rPr>
              <a:t>2014</a:t>
            </a:r>
          </a:p>
        </p:txBody>
      </p:sp>
      <p:sp>
        <p:nvSpPr>
          <p:cNvPr id="51212" name="4 CuadroTexto"/>
          <p:cNvSpPr txBox="1">
            <a:spLocks noChangeArrowheads="1"/>
          </p:cNvSpPr>
          <p:nvPr/>
        </p:nvSpPr>
        <p:spPr bwMode="auto">
          <a:xfrm>
            <a:off x="4860925" y="1630363"/>
            <a:ext cx="12969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solidFill>
                  <a:srgbClr val="0C3A77"/>
                </a:solidFill>
                <a:latin typeface="Calibri" pitchFamily="34" charset="0"/>
              </a:rPr>
              <a:t>tasa de interés de política monetaria en 3% anual.</a:t>
            </a:r>
            <a:endParaRPr lang="es-CL" sz="1600" b="1">
              <a:solidFill>
                <a:srgbClr val="0C3A77"/>
              </a:solidFill>
              <a:latin typeface="Calibri" pitchFamily="34" charset="0"/>
            </a:endParaRPr>
          </a:p>
        </p:txBody>
      </p:sp>
      <p:sp>
        <p:nvSpPr>
          <p:cNvPr id="51213" name="4 CuadroTexto"/>
          <p:cNvSpPr txBox="1">
            <a:spLocks noChangeArrowheads="1"/>
          </p:cNvSpPr>
          <p:nvPr/>
        </p:nvSpPr>
        <p:spPr bwMode="auto">
          <a:xfrm>
            <a:off x="6326188" y="2930525"/>
            <a:ext cx="12969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1600" b="1">
                <a:solidFill>
                  <a:srgbClr val="0C3A77"/>
                </a:solidFill>
                <a:latin typeface="Calibri" pitchFamily="34" charset="0"/>
              </a:rPr>
              <a:t>2013: PIB per cápita (US$)</a:t>
            </a:r>
          </a:p>
          <a:p>
            <a:pPr algn="ctr"/>
            <a:r>
              <a:rPr lang="es-CL" sz="1600" b="1">
                <a:solidFill>
                  <a:srgbClr val="0C3A77"/>
                </a:solidFill>
                <a:latin typeface="Calibri" pitchFamily="34" charset="0"/>
              </a:rPr>
              <a:t>15.724</a:t>
            </a:r>
          </a:p>
          <a:p>
            <a:pPr algn="ctr"/>
            <a:endParaRPr lang="es-CL" sz="1600" b="1">
              <a:solidFill>
                <a:srgbClr val="0C3A77"/>
              </a:solidFill>
              <a:latin typeface="Calibri" pitchFamily="34" charset="0"/>
            </a:endParaRPr>
          </a:p>
          <a:p>
            <a:pPr algn="ctr"/>
            <a:r>
              <a:rPr lang="es-CL" sz="1600" b="1">
                <a:solidFill>
                  <a:srgbClr val="0C3A77"/>
                </a:solidFill>
                <a:latin typeface="Calibri" pitchFamily="34" charset="0"/>
              </a:rPr>
              <a:t>PIB per cápita PPP (US$, FMI) 22.534</a:t>
            </a:r>
          </a:p>
        </p:txBody>
      </p:sp>
      <p:sp>
        <p:nvSpPr>
          <p:cNvPr id="51214" name="2 CuadroTexto"/>
          <p:cNvSpPr txBox="1">
            <a:spLocks noChangeArrowheads="1"/>
          </p:cNvSpPr>
          <p:nvPr/>
        </p:nvSpPr>
        <p:spPr bwMode="auto">
          <a:xfrm>
            <a:off x="344488" y="3725863"/>
            <a:ext cx="2859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C3A77"/>
                </a:solidFill>
                <a:latin typeface="Calibri" pitchFamily="34" charset="0"/>
              </a:rPr>
              <a:t>Exportaciones</a:t>
            </a:r>
            <a:r>
              <a:rPr lang="en-US" sz="2800" b="1">
                <a:solidFill>
                  <a:srgbClr val="0C3A77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0C3A77"/>
                </a:solidFill>
                <a:latin typeface="Calibri" pitchFamily="34" charset="0"/>
              </a:rPr>
              <a:t>2013</a:t>
            </a:r>
            <a:r>
              <a:rPr lang="en-US" sz="2800" b="1">
                <a:solidFill>
                  <a:srgbClr val="0C3A77"/>
                </a:solidFill>
                <a:latin typeface="Calibri" pitchFamily="34" charset="0"/>
              </a:rPr>
              <a:t>  </a:t>
            </a:r>
          </a:p>
          <a:p>
            <a:pPr algn="ctr"/>
            <a:r>
              <a:rPr lang="en-US" sz="1200" b="1">
                <a:solidFill>
                  <a:srgbClr val="0C3A77"/>
                </a:solidFill>
                <a:latin typeface="Calibri" pitchFamily="34" charset="0"/>
              </a:rPr>
              <a:t>(MILLONES DE US$ FOB)</a:t>
            </a:r>
            <a:endParaRPr lang="es-CL" sz="1200" b="1">
              <a:solidFill>
                <a:srgbClr val="0C3A77"/>
              </a:solidFill>
              <a:latin typeface="Calibri" pitchFamily="34" charset="0"/>
            </a:endParaRPr>
          </a:p>
          <a:p>
            <a:pPr algn="ctr"/>
            <a:r>
              <a:rPr lang="es-CL" b="1">
                <a:solidFill>
                  <a:srgbClr val="0C3A77"/>
                </a:solidFill>
                <a:latin typeface="Calibri" pitchFamily="34" charset="0"/>
              </a:rPr>
              <a:t>76.684</a:t>
            </a:r>
          </a:p>
          <a:p>
            <a:r>
              <a:rPr lang="es-CL" b="1">
                <a:solidFill>
                  <a:srgbClr val="0C3A77"/>
                </a:solidFill>
                <a:latin typeface="Calibri" pitchFamily="34" charset="0"/>
              </a:rPr>
              <a:t>Enero­ Septiembre</a:t>
            </a:r>
          </a:p>
          <a:p>
            <a:r>
              <a:rPr lang="es-CL" b="1">
                <a:solidFill>
                  <a:srgbClr val="0C3A77"/>
                </a:solidFill>
                <a:latin typeface="Calibri" pitchFamily="34" charset="0"/>
              </a:rPr>
              <a:t>2013: 57.337</a:t>
            </a:r>
          </a:p>
          <a:p>
            <a:r>
              <a:rPr lang="es-CL" b="1">
                <a:solidFill>
                  <a:srgbClr val="0C3A77"/>
                </a:solidFill>
                <a:latin typeface="Calibri" pitchFamily="34" charset="0"/>
              </a:rPr>
              <a:t>2014: 57.496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rrowheads="1"/>
          </p:cNvPicPr>
          <p:nvPr/>
        </p:nvPicPr>
        <p:blipFill>
          <a:blip r:embed="rId2"/>
          <a:srcRect t="-4005"/>
          <a:stretch>
            <a:fillRect/>
          </a:stretch>
        </p:blipFill>
        <p:spPr bwMode="auto">
          <a:xfrm>
            <a:off x="0" y="-279400"/>
            <a:ext cx="3416300" cy="71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ángulo 1"/>
          <p:cNvSpPr>
            <a:spLocks noChangeArrowheads="1"/>
          </p:cNvSpPr>
          <p:nvPr/>
        </p:nvSpPr>
        <p:spPr bwMode="auto">
          <a:xfrm>
            <a:off x="3892550" y="1970088"/>
            <a:ext cx="4959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b="1"/>
              <a:t>Diariamente no mundo…</a:t>
            </a:r>
            <a:endParaRPr lang="pt-PT" b="1"/>
          </a:p>
          <a:p>
            <a:pPr algn="just"/>
            <a:r>
              <a:rPr lang="pt-PT" b="1"/>
              <a:t>• 16,9 milhões de pessoas desfrutam de um copo de vinho chileno.</a:t>
            </a:r>
          </a:p>
          <a:p>
            <a:pPr algn="just"/>
            <a:r>
              <a:rPr lang="pt-PT" b="1"/>
              <a:t>• 6,0 milhões desfrutam de uma porção de Salmão chileno. </a:t>
            </a:r>
          </a:p>
          <a:p>
            <a:pPr algn="just"/>
            <a:r>
              <a:rPr lang="pt-PT" b="1"/>
              <a:t>• 8,6 milhões bebem um copo de sumo de fruta chilena.</a:t>
            </a:r>
          </a:p>
          <a:p>
            <a:pPr algn="just"/>
            <a:r>
              <a:rPr lang="pt-PT" b="1"/>
              <a:t>• 8,5 milhões comem frutas e verduras chilenas em conserva.</a:t>
            </a:r>
          </a:p>
          <a:p>
            <a:pPr algn="just"/>
            <a:r>
              <a:rPr lang="pt-PT" b="1"/>
              <a:t>• 4,9 milhões de pessoas desfrutam de uma porção de fruta desidratada chilena.</a:t>
            </a:r>
          </a:p>
          <a:p>
            <a:pPr algn="just"/>
            <a:r>
              <a:rPr lang="pt-PT" b="1"/>
              <a:t>• 1,7 milhões de pessoas comem fruta chilena congelada.</a:t>
            </a:r>
            <a:r>
              <a:rPr lang="pt-PT"/>
              <a:t> </a:t>
            </a:r>
            <a:endParaRPr lang="es-ES_tradnl"/>
          </a:p>
        </p:txBody>
      </p:sp>
      <p:sp>
        <p:nvSpPr>
          <p:cNvPr id="48131" name="Título 1"/>
          <p:cNvSpPr>
            <a:spLocks noGrp="1"/>
          </p:cNvSpPr>
          <p:nvPr>
            <p:ph type="ctrTitle"/>
          </p:nvPr>
        </p:nvSpPr>
        <p:spPr>
          <a:xfrm>
            <a:off x="3708400" y="765175"/>
            <a:ext cx="4608513" cy="11652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s-ES_tradnl" sz="2600" b="1" smtClean="0">
                <a:solidFill>
                  <a:srgbClr val="0492B4"/>
                </a:solidFill>
              </a:rPr>
              <a:t>ÊXITOS </a:t>
            </a:r>
            <a:br>
              <a:rPr lang="es-ES_tradnl" sz="2600" b="1" smtClean="0">
                <a:solidFill>
                  <a:srgbClr val="0492B4"/>
                </a:solidFill>
              </a:rPr>
            </a:br>
            <a:r>
              <a:rPr lang="es-ES_tradnl" sz="2600" b="1" smtClean="0">
                <a:solidFill>
                  <a:srgbClr val="0492B4"/>
                </a:solidFill>
              </a:rPr>
              <a:t>DA INDUSTRIA DE ALIMENTOS</a:t>
            </a:r>
            <a:br>
              <a:rPr lang="es-ES_tradnl" sz="2600" b="1" smtClean="0">
                <a:solidFill>
                  <a:srgbClr val="0492B4"/>
                </a:solidFill>
              </a:rPr>
            </a:br>
            <a:endParaRPr lang="es-ES_tradnl" sz="2600" b="1" smtClean="0">
              <a:solidFill>
                <a:srgbClr val="0492B4"/>
              </a:solidFill>
            </a:endParaRPr>
          </a:p>
        </p:txBody>
      </p:sp>
      <p:pic>
        <p:nvPicPr>
          <p:cNvPr id="48132" name="Imagen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magen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ChangeArrowheads="1"/>
          </p:cNvSpPr>
          <p:nvPr/>
        </p:nvSpPr>
        <p:spPr bwMode="auto">
          <a:xfrm>
            <a:off x="4156075" y="2232025"/>
            <a:ext cx="46640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endParaRPr lang="pt-PT" b="1">
              <a:latin typeface="Cambria" pitchFamily="18" charset="0"/>
              <a:cs typeface="Arial" charset="0"/>
            </a:endParaRPr>
          </a:p>
          <a:p>
            <a:pPr algn="ctr" defTabSz="914400"/>
            <a:r>
              <a:rPr lang="pt-PT" sz="2000" b="1">
                <a:latin typeface="Cambria" pitchFamily="18" charset="0"/>
                <a:cs typeface="Arial" charset="0"/>
              </a:rPr>
              <a:t>Embaixada do Chile em Portugal</a:t>
            </a:r>
          </a:p>
          <a:p>
            <a:pPr algn="ctr" defTabSz="914400"/>
            <a:r>
              <a:rPr lang="pt-PT" sz="2000">
                <a:latin typeface="Cambria" pitchFamily="18" charset="0"/>
                <a:cs typeface="Arial" charset="0"/>
              </a:rPr>
              <a:t>Avenida Miguel Bombarda, 5 – 1º</a:t>
            </a:r>
          </a:p>
          <a:p>
            <a:pPr algn="ctr" defTabSz="914400"/>
            <a:r>
              <a:rPr lang="pt-PT" sz="2000">
                <a:latin typeface="Cambria" pitchFamily="18" charset="0"/>
                <a:cs typeface="Arial" charset="0"/>
              </a:rPr>
              <a:t>1000-207 Lisboa</a:t>
            </a:r>
          </a:p>
          <a:p>
            <a:pPr algn="ctr" defTabSz="914400"/>
            <a:r>
              <a:rPr lang="pt-PT" sz="2000">
                <a:latin typeface="Cambria" pitchFamily="18" charset="0"/>
                <a:cs typeface="Arial" charset="0"/>
              </a:rPr>
              <a:t>Telefone: 213148054 </a:t>
            </a:r>
          </a:p>
          <a:p>
            <a:pPr algn="ctr" defTabSz="914400"/>
            <a:r>
              <a:rPr lang="pt-PT" sz="2000">
                <a:latin typeface="Cambria" pitchFamily="18" charset="0"/>
                <a:cs typeface="Arial" charset="0"/>
              </a:rPr>
              <a:t>E-mail:</a:t>
            </a:r>
            <a:r>
              <a:rPr lang="pt-PT" sz="2000">
                <a:solidFill>
                  <a:srgbClr val="404040"/>
                </a:solidFill>
                <a:latin typeface="Cambria" pitchFamily="18" charset="0"/>
                <a:cs typeface="Arial" charset="0"/>
              </a:rPr>
              <a:t> </a:t>
            </a:r>
            <a:r>
              <a:rPr lang="pt-PT" sz="2000" b="1">
                <a:solidFill>
                  <a:srgbClr val="D4032A"/>
                </a:solidFill>
                <a:latin typeface="Cambria" pitchFamily="18" charset="0"/>
                <a:cs typeface="Arial" charset="0"/>
                <a:hlinkClick r:id="rId2"/>
              </a:rPr>
              <a:t>embachile@net.novis.pt</a:t>
            </a:r>
            <a:endParaRPr lang="pt-PT" sz="2000" b="1">
              <a:solidFill>
                <a:srgbClr val="D4032A"/>
              </a:solidFill>
              <a:latin typeface="Cambria" pitchFamily="18" charset="0"/>
              <a:cs typeface="Arial" charset="0"/>
            </a:endParaRPr>
          </a:p>
          <a:p>
            <a:pPr algn="ctr" defTabSz="914400"/>
            <a:endParaRPr lang="pt-PT" sz="2000" b="1">
              <a:solidFill>
                <a:srgbClr val="D4032A"/>
              </a:solidFill>
              <a:latin typeface="Cambria" pitchFamily="18" charset="0"/>
              <a:cs typeface="Arial" charset="0"/>
            </a:endParaRPr>
          </a:p>
          <a:p>
            <a:pPr algn="ctr" defTabSz="914400"/>
            <a:r>
              <a:rPr lang="pt-PT" sz="2000" b="1">
                <a:solidFill>
                  <a:srgbClr val="D4032A"/>
                </a:solidFill>
                <a:latin typeface="Cambria" pitchFamily="18" charset="0"/>
                <a:cs typeface="Arial" charset="0"/>
              </a:rPr>
              <a:t>Enzo Barra: ebarran@minrel.gov.cl</a:t>
            </a:r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endParaRPr lang="en-US">
              <a:latin typeface="Calibri" pitchFamily="34" charset="0"/>
              <a:cs typeface="Arial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4479925" y="2382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914400"/>
            <a:endParaRPr lang="en-US">
              <a:latin typeface="Calibri" pitchFamily="34" charset="0"/>
              <a:cs typeface="Arial" charset="0"/>
            </a:endParaRPr>
          </a:p>
        </p:txBody>
      </p:sp>
      <p:pic>
        <p:nvPicPr>
          <p:cNvPr id="49156" name="Picture 6" descr="huincha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12"/>
          <p:cNvSpPr>
            <a:spLocks noChangeArrowheads="1"/>
          </p:cNvSpPr>
          <p:nvPr/>
        </p:nvSpPr>
        <p:spPr bwMode="auto">
          <a:xfrm>
            <a:off x="2117725" y="333375"/>
            <a:ext cx="53276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s-ES" sz="5400" b="1">
                <a:solidFill>
                  <a:schemeClr val="bg1"/>
                </a:solidFill>
                <a:latin typeface="Cambria" pitchFamily="18" charset="0"/>
                <a:cs typeface="Arial" charset="0"/>
              </a:rPr>
              <a:t>OBRIGADO!</a:t>
            </a:r>
          </a:p>
        </p:txBody>
      </p:sp>
      <p:pic>
        <p:nvPicPr>
          <p:cNvPr id="49158" name="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93663"/>
            <a:ext cx="155416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2 CuadroTexto"/>
          <p:cNvSpPr txBox="1">
            <a:spLocks noChangeArrowheads="1"/>
          </p:cNvSpPr>
          <p:nvPr/>
        </p:nvSpPr>
        <p:spPr bwMode="auto">
          <a:xfrm>
            <a:off x="1187450" y="2276475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t-PT">
                <a:latin typeface="Cambria" pitchFamily="18" charset="0"/>
                <a:cs typeface="Tahoma" pitchFamily="34" charset="0"/>
              </a:rPr>
              <a:t>Informação Geral </a:t>
            </a:r>
            <a:r>
              <a:rPr lang="pt-PT" b="1">
                <a:latin typeface="Cambria" pitchFamily="18" charset="0"/>
                <a:cs typeface="Tahoma" pitchFamily="34" charset="0"/>
              </a:rPr>
              <a:t>www.thisischile.cl</a:t>
            </a:r>
          </a:p>
        </p:txBody>
      </p:sp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3" y="2098675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163" y="4654550"/>
            <a:ext cx="935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163" y="3355975"/>
            <a:ext cx="935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2 CuadroTexto"/>
          <p:cNvSpPr txBox="1">
            <a:spLocks noChangeArrowheads="1"/>
          </p:cNvSpPr>
          <p:nvPr/>
        </p:nvSpPr>
        <p:spPr bwMode="auto">
          <a:xfrm>
            <a:off x="1187450" y="3573463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t-PT">
                <a:latin typeface="Cambria" pitchFamily="18" charset="0"/>
                <a:cs typeface="Tahoma" pitchFamily="34" charset="0"/>
              </a:rPr>
              <a:t>Informação Económica:</a:t>
            </a:r>
          </a:p>
          <a:p>
            <a:pPr defTabSz="914400"/>
            <a:r>
              <a:rPr lang="pt-PT" b="1">
                <a:latin typeface="Cambria" pitchFamily="18" charset="0"/>
                <a:cs typeface="Arial" charset="0"/>
              </a:rPr>
              <a:t>www.direcon.gob.cl</a:t>
            </a:r>
          </a:p>
        </p:txBody>
      </p:sp>
      <p:sp>
        <p:nvSpPr>
          <p:cNvPr id="49164" name="2 CuadroTexto"/>
          <p:cNvSpPr txBox="1">
            <a:spLocks noChangeArrowheads="1"/>
          </p:cNvSpPr>
          <p:nvPr/>
        </p:nvSpPr>
        <p:spPr bwMode="auto">
          <a:xfrm>
            <a:off x="1187450" y="4875213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pt-PT">
                <a:latin typeface="Cambria" pitchFamily="18" charset="0"/>
                <a:cs typeface="Tahoma" pitchFamily="34" charset="0"/>
              </a:rPr>
              <a:t>Informação Turística:</a:t>
            </a:r>
          </a:p>
          <a:p>
            <a:pPr defTabSz="914400"/>
            <a:r>
              <a:rPr lang="pt-PT" b="1">
                <a:latin typeface="Cambria" pitchFamily="18" charset="0"/>
                <a:cs typeface="Arial" charset="0"/>
              </a:rPr>
              <a:t>www.chile.travel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1" descr="Captura de pantalla 2013-11-28 a la(s) 10.51.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0"/>
            <a:ext cx="326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ítulo 1"/>
          <p:cNvSpPr>
            <a:spLocks noGrp="1"/>
          </p:cNvSpPr>
          <p:nvPr>
            <p:ph type="ctrTitle"/>
          </p:nvPr>
        </p:nvSpPr>
        <p:spPr>
          <a:xfrm>
            <a:off x="3587750" y="1628775"/>
            <a:ext cx="5257800" cy="4756150"/>
          </a:xfrm>
        </p:spPr>
        <p:txBody>
          <a:bodyPr anchor="t"/>
          <a:lstStyle/>
          <a:p>
            <a:pPr algn="just" eaLnBrk="1" hangingPunct="1"/>
            <a:r>
              <a:rPr lang="pt-PT" sz="1500" smtClean="0">
                <a:solidFill>
                  <a:srgbClr val="595959"/>
                </a:solidFill>
              </a:rPr>
              <a:t>Segundo diversos rankings e relatório internacionais de organismos como OCDE, Banco Mundial e The Economist Intelligence Unit, Chile tem sido reconhecido como:</a:t>
            </a:r>
            <a:br>
              <a:rPr lang="pt-PT" sz="1500" smtClean="0">
                <a:solidFill>
                  <a:srgbClr val="595959"/>
                </a:solidFill>
              </a:rPr>
            </a:br>
            <a:r>
              <a:rPr lang="pt-PT" sz="1500" smtClean="0">
                <a:solidFill>
                  <a:srgbClr val="595959"/>
                </a:solidFill>
              </a:rPr>
              <a:t/>
            </a:r>
            <a:br>
              <a:rPr lang="pt-PT" sz="1500" smtClean="0">
                <a:solidFill>
                  <a:srgbClr val="595959"/>
                </a:solidFill>
              </a:rPr>
            </a:br>
            <a:r>
              <a:rPr lang="pt-PT" sz="1500" smtClean="0">
                <a:solidFill>
                  <a:srgbClr val="595959"/>
                </a:solidFill>
              </a:rPr>
              <a:t/>
            </a:r>
            <a:br>
              <a:rPr lang="pt-PT" sz="1500" smtClean="0">
                <a:solidFill>
                  <a:srgbClr val="595959"/>
                </a:solidFill>
              </a:rPr>
            </a:br>
            <a:r>
              <a:rPr lang="pt-PT" sz="1900" b="1" smtClean="0">
                <a:solidFill>
                  <a:srgbClr val="64A8BA"/>
                </a:solidFill>
              </a:rPr>
              <a:t>• O país mais estável e seguro da América do Sul.</a:t>
            </a:r>
            <a:br>
              <a:rPr lang="pt-PT" sz="1900" b="1" smtClean="0">
                <a:solidFill>
                  <a:srgbClr val="64A8BA"/>
                </a:solidFill>
              </a:rPr>
            </a:br>
            <a:r>
              <a:rPr lang="pt-PT" sz="1900" b="1" smtClean="0">
                <a:solidFill>
                  <a:srgbClr val="64A8BA"/>
                </a:solidFill>
              </a:rPr>
              <a:t/>
            </a:r>
            <a:br>
              <a:rPr lang="pt-PT" sz="1900" b="1" smtClean="0">
                <a:solidFill>
                  <a:srgbClr val="64A8BA"/>
                </a:solidFill>
              </a:rPr>
            </a:br>
            <a:r>
              <a:rPr lang="pt-PT" sz="1900" b="1" smtClean="0">
                <a:solidFill>
                  <a:srgbClr val="64A8BA"/>
                </a:solidFill>
              </a:rPr>
              <a:t>• Um bom aliado para fazer negócios.</a:t>
            </a:r>
            <a:br>
              <a:rPr lang="pt-PT" sz="1900" b="1" smtClean="0">
                <a:solidFill>
                  <a:srgbClr val="64A8BA"/>
                </a:solidFill>
              </a:rPr>
            </a:br>
            <a:r>
              <a:rPr lang="pt-PT" sz="1900" b="1" smtClean="0">
                <a:solidFill>
                  <a:srgbClr val="64A8BA"/>
                </a:solidFill>
              </a:rPr>
              <a:t/>
            </a:r>
            <a:br>
              <a:rPr lang="pt-PT" sz="1900" b="1" smtClean="0">
                <a:solidFill>
                  <a:srgbClr val="64A8BA"/>
                </a:solidFill>
              </a:rPr>
            </a:br>
            <a:r>
              <a:rPr lang="pt-PT" sz="1900" b="1" smtClean="0">
                <a:solidFill>
                  <a:srgbClr val="64A8BA"/>
                </a:solidFill>
              </a:rPr>
              <a:t>• Um país aberto ao mundo que promove o livre comércio.</a:t>
            </a:r>
            <a:r>
              <a:rPr lang="pt-PT" sz="1500" b="1" smtClean="0">
                <a:solidFill>
                  <a:srgbClr val="64A8BA"/>
                </a:solidFill>
              </a:rPr>
              <a:t/>
            </a:r>
            <a:br>
              <a:rPr lang="pt-PT" sz="1500" b="1" smtClean="0">
                <a:solidFill>
                  <a:srgbClr val="64A8BA"/>
                </a:solidFill>
              </a:rPr>
            </a:br>
            <a:r>
              <a:rPr lang="pt-PT" sz="1500" smtClean="0">
                <a:solidFill>
                  <a:srgbClr val="595959"/>
                </a:solidFill>
              </a:rPr>
              <a:t/>
            </a:r>
            <a:br>
              <a:rPr lang="pt-PT" sz="1500" smtClean="0">
                <a:solidFill>
                  <a:srgbClr val="595959"/>
                </a:solidFill>
              </a:rPr>
            </a:br>
            <a:r>
              <a:rPr lang="pt-PT" sz="1500" smtClean="0">
                <a:solidFill>
                  <a:srgbClr val="595959"/>
                </a:solidFill>
              </a:rPr>
              <a:t/>
            </a:r>
            <a:br>
              <a:rPr lang="pt-PT" sz="1500" smtClean="0">
                <a:solidFill>
                  <a:srgbClr val="595959"/>
                </a:solidFill>
              </a:rPr>
            </a:br>
            <a:r>
              <a:rPr lang="pt-PT" sz="1500" smtClean="0">
                <a:solidFill>
                  <a:srgbClr val="595959"/>
                </a:solidFill>
              </a:rPr>
              <a:t>Ernst &amp; Young situou o Chile entre os países de mais rápido crescimento económico, juntamente com China, Ghana, Indonésia, Arábia Saudita e Colômbia.</a:t>
            </a:r>
            <a:br>
              <a:rPr lang="pt-PT" sz="1500" smtClean="0">
                <a:solidFill>
                  <a:srgbClr val="595959"/>
                </a:solidFill>
              </a:rPr>
            </a:br>
            <a:r>
              <a:rPr lang="pt-PT" sz="1500" smtClean="0">
                <a:solidFill>
                  <a:srgbClr val="595959"/>
                </a:solidFill>
              </a:rPr>
              <a:t/>
            </a:r>
            <a:br>
              <a:rPr lang="pt-PT" sz="1500" smtClean="0">
                <a:solidFill>
                  <a:srgbClr val="595959"/>
                </a:solidFill>
              </a:rPr>
            </a:br>
            <a:endParaRPr lang="pt-PT" sz="1500" smtClean="0">
              <a:solidFill>
                <a:srgbClr val="595959"/>
              </a:solidFill>
            </a:endParaRPr>
          </a:p>
        </p:txBody>
      </p:sp>
      <p:sp>
        <p:nvSpPr>
          <p:cNvPr id="18435" name="Título 1"/>
          <p:cNvSpPr txBox="1">
            <a:spLocks/>
          </p:cNvSpPr>
          <p:nvPr/>
        </p:nvSpPr>
        <p:spPr bwMode="auto">
          <a:xfrm>
            <a:off x="3563938" y="442913"/>
            <a:ext cx="311626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/>
          <a:lstStyle/>
          <a:p>
            <a:pPr>
              <a:lnSpc>
                <a:spcPct val="80000"/>
              </a:lnSpc>
            </a:pPr>
            <a:r>
              <a:rPr lang="pt-PT" sz="2800" b="1">
                <a:solidFill>
                  <a:srgbClr val="0492B4"/>
                </a:solidFill>
                <a:latin typeface="Calibri" pitchFamily="34" charset="0"/>
              </a:rPr>
              <a:t>TERRA DE OPORTUNIDADES</a:t>
            </a:r>
          </a:p>
        </p:txBody>
      </p:sp>
      <p:pic>
        <p:nvPicPr>
          <p:cNvPr id="18436" name="Imagen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n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 l="-7983"/>
          <a:stretch>
            <a:fillRect/>
          </a:stretch>
        </p:blipFill>
        <p:spPr bwMode="auto">
          <a:xfrm>
            <a:off x="352425" y="1846263"/>
            <a:ext cx="6780213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2" name="39 Grupo"/>
          <p:cNvGrpSpPr>
            <a:grpSpLocks/>
          </p:cNvGrpSpPr>
          <p:nvPr/>
        </p:nvGrpSpPr>
        <p:grpSpPr bwMode="auto">
          <a:xfrm>
            <a:off x="7164388" y="4005263"/>
            <a:ext cx="1592262" cy="608012"/>
            <a:chOff x="7452984" y="3752637"/>
            <a:chExt cx="1591029" cy="690414"/>
          </a:xfrm>
        </p:grpSpPr>
        <p:sp>
          <p:nvSpPr>
            <p:cNvPr id="20498" name="Rectángulo 17"/>
            <p:cNvSpPr>
              <a:spLocks noChangeArrowheads="1"/>
            </p:cNvSpPr>
            <p:nvPr/>
          </p:nvSpPr>
          <p:spPr bwMode="auto">
            <a:xfrm>
              <a:off x="7624301" y="3752637"/>
              <a:ext cx="1354675" cy="32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1300" b="1">
                  <a:solidFill>
                    <a:srgbClr val="404040"/>
                  </a:solidFill>
                  <a:latin typeface="Calibri" pitchFamily="34" charset="0"/>
                </a:rPr>
                <a:t>Acordos vigentes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7452984" y="4215917"/>
              <a:ext cx="144350" cy="14421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100">
                <a:solidFill>
                  <a:srgbClr val="7F7F7F"/>
                </a:solidFill>
              </a:endParaRPr>
            </a:p>
          </p:txBody>
        </p:sp>
        <p:sp>
          <p:nvSpPr>
            <p:cNvPr id="20500" name="Rectángulo 21"/>
            <p:cNvSpPr>
              <a:spLocks noChangeArrowheads="1"/>
            </p:cNvSpPr>
            <p:nvPr/>
          </p:nvSpPr>
          <p:spPr bwMode="auto">
            <a:xfrm>
              <a:off x="7597334" y="4113167"/>
              <a:ext cx="1446679" cy="329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PT" sz="1300" b="1">
                  <a:solidFill>
                    <a:srgbClr val="404040"/>
                  </a:solidFill>
                  <a:latin typeface="Calibri" pitchFamily="34" charset="0"/>
                </a:rPr>
                <a:t>Acordos assinados</a:t>
              </a:r>
            </a:p>
          </p:txBody>
        </p:sp>
        <p:sp>
          <p:nvSpPr>
            <p:cNvPr id="23" name="Elipse 22"/>
            <p:cNvSpPr/>
            <p:nvPr/>
          </p:nvSpPr>
          <p:spPr>
            <a:xfrm>
              <a:off x="7452984" y="3857191"/>
              <a:ext cx="144350" cy="144212"/>
            </a:xfrm>
            <a:prstGeom prst="ellipse">
              <a:avLst/>
            </a:prstGeom>
            <a:solidFill>
              <a:srgbClr val="9CA80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62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100">
                <a:solidFill>
                  <a:srgbClr val="7F7F7F"/>
                </a:solidFill>
              </a:endParaRPr>
            </a:p>
          </p:txBody>
        </p:sp>
      </p:grpSp>
      <p:grpSp>
        <p:nvGrpSpPr>
          <p:cNvPr id="20483" name="40 Grupo"/>
          <p:cNvGrpSpPr>
            <a:grpSpLocks/>
          </p:cNvGrpSpPr>
          <p:nvPr/>
        </p:nvGrpSpPr>
        <p:grpSpPr bwMode="auto">
          <a:xfrm>
            <a:off x="560388" y="5516563"/>
            <a:ext cx="6243637" cy="847725"/>
            <a:chOff x="179512" y="5387785"/>
            <a:chExt cx="6821601" cy="846706"/>
          </a:xfrm>
        </p:grpSpPr>
        <p:sp>
          <p:nvSpPr>
            <p:cNvPr id="20492" name="23 CuadroTexto"/>
            <p:cNvSpPr txBox="1">
              <a:spLocks noChangeArrowheads="1"/>
            </p:cNvSpPr>
            <p:nvPr/>
          </p:nvSpPr>
          <p:spPr bwMode="auto">
            <a:xfrm>
              <a:off x="3146010" y="5400160"/>
              <a:ext cx="1296987" cy="83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EFTA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Coreia do Sul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Estados Unidos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União Europeia </a:t>
              </a:r>
            </a:p>
          </p:txBody>
        </p:sp>
        <p:sp>
          <p:nvSpPr>
            <p:cNvPr id="20493" name="25 CuadroTexto"/>
            <p:cNvSpPr txBox="1">
              <a:spLocks noChangeArrowheads="1"/>
            </p:cNvSpPr>
            <p:nvPr/>
          </p:nvSpPr>
          <p:spPr bwMode="auto">
            <a:xfrm>
              <a:off x="2194946" y="5400470"/>
              <a:ext cx="714594" cy="83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Japão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Índia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P-4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China </a:t>
              </a:r>
            </a:p>
          </p:txBody>
        </p:sp>
        <p:sp>
          <p:nvSpPr>
            <p:cNvPr id="20494" name="33 CuadroTexto"/>
            <p:cNvSpPr txBox="1">
              <a:spLocks noChangeArrowheads="1"/>
            </p:cNvSpPr>
            <p:nvPr/>
          </p:nvSpPr>
          <p:spPr bwMode="auto">
            <a:xfrm>
              <a:off x="1187229" y="5400465"/>
              <a:ext cx="1007717" cy="833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Austrália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Peru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Cuba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Panamá </a:t>
              </a:r>
            </a:p>
          </p:txBody>
        </p:sp>
        <p:sp>
          <p:nvSpPr>
            <p:cNvPr id="20495" name="34 CuadroTexto"/>
            <p:cNvSpPr txBox="1">
              <a:spLocks noChangeArrowheads="1"/>
            </p:cNvSpPr>
            <p:nvPr/>
          </p:nvSpPr>
          <p:spPr bwMode="auto">
            <a:xfrm>
              <a:off x="179512" y="5387785"/>
              <a:ext cx="1008112" cy="83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Vietname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Malásia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Turquia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Equador </a:t>
              </a:r>
            </a:p>
          </p:txBody>
        </p:sp>
        <p:sp>
          <p:nvSpPr>
            <p:cNvPr id="20496" name="37 CuadroTexto"/>
            <p:cNvSpPr txBox="1">
              <a:spLocks noChangeArrowheads="1"/>
            </p:cNvSpPr>
            <p:nvPr/>
          </p:nvSpPr>
          <p:spPr bwMode="auto">
            <a:xfrm>
              <a:off x="4442997" y="5390606"/>
              <a:ext cx="1218312" cy="83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América Central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México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Canadá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Mercosur </a:t>
              </a:r>
            </a:p>
          </p:txBody>
        </p:sp>
        <p:sp>
          <p:nvSpPr>
            <p:cNvPr id="20497" name="38 CuadroTexto"/>
            <p:cNvSpPr txBox="1">
              <a:spLocks noChangeArrowheads="1"/>
            </p:cNvSpPr>
            <p:nvPr/>
          </p:nvSpPr>
          <p:spPr bwMode="auto">
            <a:xfrm>
              <a:off x="5940152" y="5400160"/>
              <a:ext cx="1060961" cy="834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Venezuela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Bolívia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r>
                <a:rPr lang="pt-PT" sz="1100" b="1">
                  <a:solidFill>
                    <a:srgbClr val="595959"/>
                  </a:solidFill>
                  <a:latin typeface="Calibri" pitchFamily="34" charset="0"/>
                </a:rPr>
                <a:t>Colômbia </a:t>
              </a:r>
            </a:p>
            <a:p>
              <a:pPr>
                <a:lnSpc>
                  <a:spcPct val="110000"/>
                </a:lnSpc>
                <a:buClr>
                  <a:srgbClr val="B5C224"/>
                </a:buClr>
                <a:buSzPct val="90000"/>
              </a:pPr>
              <a:endParaRPr lang="pt-PT" sz="1100" b="1">
                <a:solidFill>
                  <a:srgbClr val="595959"/>
                </a:solidFill>
                <a:latin typeface="Calibri" pitchFamily="34" charset="0"/>
              </a:endParaRPr>
            </a:p>
          </p:txBody>
        </p:sp>
      </p:grpSp>
      <p:sp>
        <p:nvSpPr>
          <p:cNvPr id="20484" name="2 CuadroTexto"/>
          <p:cNvSpPr txBox="1">
            <a:spLocks noChangeArrowheads="1"/>
          </p:cNvSpPr>
          <p:nvPr/>
        </p:nvSpPr>
        <p:spPr bwMode="auto">
          <a:xfrm>
            <a:off x="2111375" y="2527300"/>
            <a:ext cx="13811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800">
                <a:solidFill>
                  <a:srgbClr val="595959"/>
                </a:solidFill>
                <a:latin typeface="Calibri" pitchFamily="34" charset="0"/>
              </a:rPr>
              <a:t>  </a:t>
            </a:r>
            <a:r>
              <a:rPr lang="pt-PT" sz="2800" b="1">
                <a:solidFill>
                  <a:srgbClr val="595959"/>
                </a:solidFill>
                <a:latin typeface="Calibri" pitchFamily="34" charset="0"/>
              </a:rPr>
              <a:t>63%</a:t>
            </a:r>
            <a:r>
              <a:rPr lang="pt-PT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da</a:t>
            </a:r>
          </a:p>
          <a:p>
            <a:pPr algn="ctr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população </a:t>
            </a:r>
          </a:p>
          <a:p>
            <a:pPr algn="ctr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mundial</a:t>
            </a:r>
          </a:p>
        </p:txBody>
      </p:sp>
      <p:sp>
        <p:nvSpPr>
          <p:cNvPr id="20485" name="3 CuadroTexto"/>
          <p:cNvSpPr txBox="1">
            <a:spLocks noChangeArrowheads="1"/>
          </p:cNvSpPr>
          <p:nvPr/>
        </p:nvSpPr>
        <p:spPr bwMode="auto">
          <a:xfrm>
            <a:off x="3995738" y="3689350"/>
            <a:ext cx="216058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800" b="1">
                <a:solidFill>
                  <a:srgbClr val="595959"/>
                </a:solidFill>
                <a:latin typeface="Calibri" pitchFamily="34" charset="0"/>
              </a:rPr>
              <a:t>93,8%</a:t>
            </a:r>
            <a:r>
              <a:rPr lang="pt-PT" sz="3200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do nosso</a:t>
            </a:r>
          </a:p>
          <a:p>
            <a:pPr algn="ctr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 mercado </a:t>
            </a:r>
          </a:p>
          <a:p>
            <a:pPr algn="ctr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de exportações</a:t>
            </a:r>
          </a:p>
        </p:txBody>
      </p:sp>
      <p:sp>
        <p:nvSpPr>
          <p:cNvPr id="20486" name="4 CuadroTexto"/>
          <p:cNvSpPr txBox="1">
            <a:spLocks noChangeArrowheads="1"/>
          </p:cNvSpPr>
          <p:nvPr/>
        </p:nvSpPr>
        <p:spPr bwMode="auto">
          <a:xfrm>
            <a:off x="6443663" y="2628900"/>
            <a:ext cx="12969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2800" b="1">
                <a:solidFill>
                  <a:srgbClr val="595959"/>
                </a:solidFill>
                <a:latin typeface="Calibri" pitchFamily="34" charset="0"/>
              </a:rPr>
              <a:t>85%</a:t>
            </a:r>
            <a:r>
              <a:rPr lang="pt-PT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do PIB</a:t>
            </a:r>
          </a:p>
          <a:p>
            <a:pPr algn="ctr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mundial</a:t>
            </a:r>
          </a:p>
        </p:txBody>
      </p:sp>
      <p:sp>
        <p:nvSpPr>
          <p:cNvPr id="20487" name="5 CuadroTexto"/>
          <p:cNvSpPr txBox="1">
            <a:spLocks noChangeArrowheads="1"/>
          </p:cNvSpPr>
          <p:nvPr/>
        </p:nvSpPr>
        <p:spPr bwMode="auto">
          <a:xfrm>
            <a:off x="344488" y="1117600"/>
            <a:ext cx="7993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b="1">
                <a:solidFill>
                  <a:srgbClr val="7F7F7F"/>
                </a:solidFill>
                <a:latin typeface="Calibri" pitchFamily="34" charset="0"/>
              </a:rPr>
              <a:t>UM PAÍS ABERTO AO MUNDO: </a:t>
            </a:r>
            <a:r>
              <a:rPr lang="pt-PT">
                <a:solidFill>
                  <a:srgbClr val="7F7F7F"/>
                </a:solidFill>
                <a:latin typeface="Calibri" pitchFamily="34" charset="0"/>
              </a:rPr>
              <a:t>23 acordos comerciais com 61 países.</a:t>
            </a:r>
          </a:p>
        </p:txBody>
      </p:sp>
      <p:sp>
        <p:nvSpPr>
          <p:cNvPr id="25" name="CuadroTexto 19"/>
          <p:cNvSpPr txBox="1"/>
          <p:nvPr/>
        </p:nvSpPr>
        <p:spPr>
          <a:xfrm>
            <a:off x="6443663" y="6319838"/>
            <a:ext cx="11525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36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00" b="1" dirty="0">
                <a:solidFill>
                  <a:srgbClr val="7F7F7F"/>
                </a:solidFill>
                <a:latin typeface="+mj-lt"/>
              </a:rPr>
              <a:t>Fuente: Inteligencia Comercial </a:t>
            </a:r>
            <a:r>
              <a:rPr lang="es-ES" sz="800" dirty="0" err="1">
                <a:solidFill>
                  <a:srgbClr val="7F7F7F"/>
                </a:solidFill>
                <a:latin typeface="+mj-lt"/>
              </a:rPr>
              <a:t>ProChile</a:t>
            </a:r>
            <a:r>
              <a:rPr lang="es-ES" sz="800" dirty="0">
                <a:solidFill>
                  <a:srgbClr val="7F7F7F"/>
                </a:solidFill>
                <a:latin typeface="+mj-lt"/>
              </a:rPr>
              <a:t>, con datos de DIRECON.</a:t>
            </a:r>
          </a:p>
        </p:txBody>
      </p:sp>
      <p:sp>
        <p:nvSpPr>
          <p:cNvPr id="20489" name="Título 1"/>
          <p:cNvSpPr>
            <a:spLocks noGrp="1"/>
          </p:cNvSpPr>
          <p:nvPr>
            <p:ph type="ctrTitle"/>
          </p:nvPr>
        </p:nvSpPr>
        <p:spPr>
          <a:xfrm>
            <a:off x="352425" y="549275"/>
            <a:ext cx="7754938" cy="6016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pt-PT" sz="2200" b="1" smtClean="0">
                <a:solidFill>
                  <a:srgbClr val="0492B4"/>
                </a:solidFill>
              </a:rPr>
              <a:t>ECONOMIA</a:t>
            </a:r>
            <a:r>
              <a:rPr lang="es-ES_tradnl" sz="2200" b="1" smtClean="0">
                <a:solidFill>
                  <a:srgbClr val="0492B4"/>
                </a:solidFill>
              </a:rPr>
              <a:t> E </a:t>
            </a:r>
            <a:br>
              <a:rPr lang="es-ES_tradnl" sz="2200" b="1" smtClean="0">
                <a:solidFill>
                  <a:srgbClr val="0492B4"/>
                </a:solidFill>
              </a:rPr>
            </a:br>
            <a:r>
              <a:rPr lang="es-ES_tradnl" sz="2200" b="1" smtClean="0">
                <a:solidFill>
                  <a:srgbClr val="0492B4"/>
                </a:solidFill>
              </a:rPr>
              <a:t>COMÉRCIO EXTERIOR</a:t>
            </a:r>
          </a:p>
        </p:txBody>
      </p:sp>
      <p:pic>
        <p:nvPicPr>
          <p:cNvPr id="20490" name="Imagen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Imagen 2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1700213"/>
            <a:ext cx="9144000" cy="5157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621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530" name="2 Rectángulo"/>
          <p:cNvSpPr>
            <a:spLocks noChangeArrowheads="1"/>
          </p:cNvSpPr>
          <p:nvPr/>
        </p:nvSpPr>
        <p:spPr bwMode="auto">
          <a:xfrm>
            <a:off x="520700" y="1217613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2014 Índice de Liberdade Económica</a:t>
            </a:r>
          </a:p>
        </p:txBody>
      </p:sp>
      <p:sp>
        <p:nvSpPr>
          <p:cNvPr id="22531" name="3 Rectángulo"/>
          <p:cNvSpPr>
            <a:spLocks noChangeArrowheads="1"/>
          </p:cNvSpPr>
          <p:nvPr/>
        </p:nvSpPr>
        <p:spPr bwMode="auto">
          <a:xfrm>
            <a:off x="450850" y="6378575"/>
            <a:ext cx="562451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800" b="1">
                <a:solidFill>
                  <a:srgbClr val="7F7F7F"/>
                </a:solidFill>
                <a:latin typeface="Calibri" pitchFamily="34" charset="0"/>
              </a:rPr>
              <a:t>Fuente:  </a:t>
            </a:r>
            <a:r>
              <a:rPr lang="es-CL" sz="800">
                <a:solidFill>
                  <a:srgbClr val="7F7F7F"/>
                </a:solidFill>
                <a:latin typeface="Calibri" pitchFamily="34" charset="0"/>
              </a:rPr>
              <a:t>The Heritage Foundation (http://www.heritage.org/index/)</a:t>
            </a:r>
          </a:p>
        </p:txBody>
      </p:sp>
      <p:sp>
        <p:nvSpPr>
          <p:cNvPr id="22532" name="13 Rectángulo"/>
          <p:cNvSpPr>
            <a:spLocks noChangeArrowheads="1"/>
          </p:cNvSpPr>
          <p:nvPr/>
        </p:nvSpPr>
        <p:spPr bwMode="auto">
          <a:xfrm>
            <a:off x="1733550" y="5691188"/>
            <a:ext cx="56245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CL" sz="1400" b="1">
                <a:solidFill>
                  <a:srgbClr val="000000"/>
                </a:solidFill>
                <a:latin typeface="Calibri" pitchFamily="34" charset="0"/>
              </a:rPr>
              <a:t>Economías</a:t>
            </a:r>
          </a:p>
        </p:txBody>
      </p:sp>
      <p:sp>
        <p:nvSpPr>
          <p:cNvPr id="22533" name="14 Rectángulo"/>
          <p:cNvSpPr>
            <a:spLocks noChangeArrowheads="1"/>
          </p:cNvSpPr>
          <p:nvPr/>
        </p:nvSpPr>
        <p:spPr bwMode="auto">
          <a:xfrm>
            <a:off x="2411413" y="57912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ES" sz="1400" b="1">
                <a:solidFill>
                  <a:srgbClr val="000000"/>
                </a:solidFill>
                <a:latin typeface="Calibri" pitchFamily="34" charset="0"/>
              </a:rPr>
              <a:t>                          (</a:t>
            </a:r>
            <a:r>
              <a:rPr lang="es-CL" sz="2000" b="1">
                <a:solidFill>
                  <a:srgbClr val="0492B4"/>
                </a:solidFill>
                <a:latin typeface="Calibri" pitchFamily="34" charset="0"/>
              </a:rPr>
              <a:t>7</a:t>
            </a:r>
            <a:r>
              <a:rPr lang="es-CL" sz="2000" b="1" baseline="30000">
                <a:solidFill>
                  <a:srgbClr val="0492B4"/>
                </a:solidFill>
                <a:latin typeface="Calibri" pitchFamily="34" charset="0"/>
              </a:rPr>
              <a:t>mo</a:t>
            </a:r>
            <a:r>
              <a:rPr lang="es-E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entre</a:t>
            </a:r>
            <a:r>
              <a:rPr lang="es-ES" sz="1400" b="1" baseline="30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s-ES" sz="1400" b="1">
                <a:solidFill>
                  <a:srgbClr val="000000"/>
                </a:solidFill>
                <a:latin typeface="Calibri" pitchFamily="34" charset="0"/>
              </a:rPr>
              <a:t>178 economías )</a:t>
            </a:r>
          </a:p>
        </p:txBody>
      </p:sp>
      <p:sp>
        <p:nvSpPr>
          <p:cNvPr id="22534" name="18 CuadroTexto"/>
          <p:cNvSpPr txBox="1">
            <a:spLocks noChangeArrowheads="1"/>
          </p:cNvSpPr>
          <p:nvPr/>
        </p:nvSpPr>
        <p:spPr bwMode="auto">
          <a:xfrm>
            <a:off x="6138863" y="1885950"/>
            <a:ext cx="2236787" cy="1077913"/>
          </a:xfrm>
          <a:prstGeom prst="rect">
            <a:avLst/>
          </a:prstGeom>
          <a:solidFill>
            <a:srgbClr val="0492B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Chile es uno de los 10 países con un alto porcentaje de libertad económica.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565150" y="6308725"/>
            <a:ext cx="2782888" cy="0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18" name="1 Gráfico"/>
          <p:cNvGraphicFramePr>
            <a:graphicFrameLocks/>
          </p:cNvGraphicFramePr>
          <p:nvPr/>
        </p:nvGraphicFramePr>
        <p:xfrm>
          <a:off x="827584" y="1886024"/>
          <a:ext cx="7056784" cy="390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22 CuadroTexto"/>
          <p:cNvSpPr txBox="1"/>
          <p:nvPr/>
        </p:nvSpPr>
        <p:spPr>
          <a:xfrm rot="16200000">
            <a:off x="549275" y="4529138"/>
            <a:ext cx="18716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36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Hong Kong</a:t>
            </a:r>
          </a:p>
        </p:txBody>
      </p:sp>
      <p:sp>
        <p:nvSpPr>
          <p:cNvPr id="24" name="23 CuadroTexto"/>
          <p:cNvSpPr txBox="1"/>
          <p:nvPr/>
        </p:nvSpPr>
        <p:spPr>
          <a:xfrm rot="16200000">
            <a:off x="1197769" y="4528344"/>
            <a:ext cx="18716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36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Singapore</a:t>
            </a:r>
            <a:endParaRPr lang="es-CL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5" name="24 CuadroTexto"/>
          <p:cNvSpPr txBox="1"/>
          <p:nvPr/>
        </p:nvSpPr>
        <p:spPr>
          <a:xfrm rot="16200000">
            <a:off x="1898651" y="4556125"/>
            <a:ext cx="18716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36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Australia</a:t>
            </a:r>
          </a:p>
        </p:txBody>
      </p:sp>
      <p:sp>
        <p:nvSpPr>
          <p:cNvPr id="26" name="25 CuadroTexto"/>
          <p:cNvSpPr txBox="1"/>
          <p:nvPr/>
        </p:nvSpPr>
        <p:spPr>
          <a:xfrm rot="16200000">
            <a:off x="2546351" y="4562475"/>
            <a:ext cx="18716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36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Switzerland</a:t>
            </a:r>
            <a:endParaRPr lang="es-CL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7" name="26 CuadroTexto"/>
          <p:cNvSpPr txBox="1"/>
          <p:nvPr/>
        </p:nvSpPr>
        <p:spPr>
          <a:xfrm rot="16200000">
            <a:off x="3194051" y="4556125"/>
            <a:ext cx="18716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36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New </a:t>
            </a:r>
            <a:r>
              <a:rPr lang="es-CL" sz="16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Zealand</a:t>
            </a:r>
            <a:endParaRPr lang="es-CL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8" name="26 CuadroTexto"/>
          <p:cNvSpPr txBox="1"/>
          <p:nvPr/>
        </p:nvSpPr>
        <p:spPr>
          <a:xfrm rot="16200000">
            <a:off x="5264944" y="4629944"/>
            <a:ext cx="16192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6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 err="1" smtClean="0">
                <a:solidFill>
                  <a:schemeClr val="bg1">
                    <a:lumMod val="95000"/>
                  </a:schemeClr>
                </a:solidFill>
              </a:rPr>
              <a:t>Mauritius</a:t>
            </a:r>
            <a:endParaRPr lang="es-CL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26 CuadroTexto"/>
          <p:cNvSpPr txBox="1"/>
          <p:nvPr/>
        </p:nvSpPr>
        <p:spPr>
          <a:xfrm rot="16200000">
            <a:off x="6601619" y="4629944"/>
            <a:ext cx="16192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36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600" dirty="0" err="1" smtClean="0">
                <a:solidFill>
                  <a:schemeClr val="bg1">
                    <a:lumMod val="95000"/>
                  </a:schemeClr>
                </a:solidFill>
              </a:rPr>
              <a:t>Denmark</a:t>
            </a:r>
            <a:endParaRPr lang="es-CL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544" name="Título 1"/>
          <p:cNvSpPr txBox="1">
            <a:spLocks/>
          </p:cNvSpPr>
          <p:nvPr/>
        </p:nvSpPr>
        <p:spPr bwMode="auto">
          <a:xfrm>
            <a:off x="417513" y="290513"/>
            <a:ext cx="55641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/>
          <a:lstStyle/>
          <a:p>
            <a:pPr>
              <a:lnSpc>
                <a:spcPct val="80000"/>
              </a:lnSpc>
            </a:pPr>
            <a:r>
              <a:rPr lang="es-ES_tradnl" sz="2800" b="1">
                <a:solidFill>
                  <a:srgbClr val="0492B4"/>
                </a:solidFill>
                <a:latin typeface="Calibri" pitchFamily="34" charset="0"/>
              </a:rPr>
              <a:t>TERRA DE </a:t>
            </a:r>
            <a:r>
              <a:rPr lang="pt-PT" sz="2800" b="1">
                <a:solidFill>
                  <a:srgbClr val="0492B4"/>
                </a:solidFill>
                <a:latin typeface="Calibri" pitchFamily="34" charset="0"/>
              </a:rPr>
              <a:t>OPORTUNIDADES</a:t>
            </a:r>
          </a:p>
        </p:txBody>
      </p:sp>
      <p:pic>
        <p:nvPicPr>
          <p:cNvPr id="22545" name="Imagen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Imagen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0" y="1700213"/>
            <a:ext cx="9144000" cy="5157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621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578" name="10 Rectángulo"/>
          <p:cNvSpPr>
            <a:spLocks noChangeArrowheads="1"/>
          </p:cNvSpPr>
          <p:nvPr/>
        </p:nvSpPr>
        <p:spPr bwMode="auto">
          <a:xfrm>
            <a:off x="531813" y="1198563"/>
            <a:ext cx="6624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Índice da Percepção de Corrupção 2013 (</a:t>
            </a:r>
            <a:r>
              <a:rPr lang="pt-PT" sz="1600">
                <a:solidFill>
                  <a:srgbClr val="595959"/>
                </a:solidFill>
                <a:latin typeface="Calibri" pitchFamily="34" charset="0"/>
                <a:cs typeface="Arial" charset="0"/>
              </a:rPr>
              <a:t>22 entre</a:t>
            </a:r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 176 economias).</a:t>
            </a:r>
          </a:p>
        </p:txBody>
      </p:sp>
      <p:sp>
        <p:nvSpPr>
          <p:cNvPr id="24579" name="11 Rectángulo"/>
          <p:cNvSpPr>
            <a:spLocks noChangeArrowheads="1"/>
          </p:cNvSpPr>
          <p:nvPr/>
        </p:nvSpPr>
        <p:spPr bwMode="auto">
          <a:xfrm>
            <a:off x="827088" y="6453188"/>
            <a:ext cx="529431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800" b="1">
                <a:solidFill>
                  <a:srgbClr val="7F7F7F"/>
                </a:solidFill>
                <a:latin typeface="Calibri" pitchFamily="34" charset="0"/>
              </a:rPr>
              <a:t>Fuente:  </a:t>
            </a:r>
            <a:r>
              <a:rPr lang="en-US" sz="800">
                <a:solidFill>
                  <a:srgbClr val="7F7F7F"/>
                </a:solidFill>
                <a:latin typeface="Calibri" pitchFamily="34" charset="0"/>
              </a:rPr>
              <a:t>Transparency International</a:t>
            </a:r>
            <a:r>
              <a:rPr lang="es-CL" sz="800">
                <a:solidFill>
                  <a:srgbClr val="7F7F7F"/>
                </a:solidFill>
                <a:latin typeface="Calibri" pitchFamily="34" charset="0"/>
              </a:rPr>
              <a:t>, 2013 (</a:t>
            </a:r>
            <a:r>
              <a:rPr lang="es-CL" sz="800">
                <a:solidFill>
                  <a:srgbClr val="7F7F7F"/>
                </a:solidFill>
                <a:latin typeface="Calibri" pitchFamily="34" charset="0"/>
                <a:hlinkClick r:id="rId3"/>
              </a:rPr>
              <a:t>www.transparency.org</a:t>
            </a:r>
            <a:r>
              <a:rPr lang="es-CL" sz="800">
                <a:solidFill>
                  <a:srgbClr val="7F7F7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4580" name="1 Título"/>
          <p:cNvSpPr txBox="1">
            <a:spLocks/>
          </p:cNvSpPr>
          <p:nvPr/>
        </p:nvSpPr>
        <p:spPr bwMode="auto">
          <a:xfrm>
            <a:off x="5924550" y="2060575"/>
            <a:ext cx="2738438" cy="760413"/>
          </a:xfrm>
          <a:prstGeom prst="rect">
            <a:avLst/>
          </a:prstGeom>
          <a:solidFill>
            <a:srgbClr val="0492B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400" b="1">
                <a:solidFill>
                  <a:schemeClr val="bg1"/>
                </a:solidFill>
                <a:latin typeface="Calibri" pitchFamily="34" charset="0"/>
              </a:rPr>
              <a:t>Entre los países menos corruptos del mundo con altos niveles de transparencia.</a:t>
            </a:r>
            <a:r>
              <a:rPr lang="es-ES" sz="1400" b="1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s-ES" sz="1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13" name="1 Gráfico"/>
          <p:cNvGraphicFramePr>
            <a:graphicFrameLocks/>
          </p:cNvGraphicFramePr>
          <p:nvPr/>
        </p:nvGraphicFramePr>
        <p:xfrm>
          <a:off x="683568" y="1772816"/>
          <a:ext cx="77810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582" name="Título 1"/>
          <p:cNvSpPr txBox="1">
            <a:spLocks/>
          </p:cNvSpPr>
          <p:nvPr/>
        </p:nvSpPr>
        <p:spPr bwMode="auto">
          <a:xfrm>
            <a:off x="417513" y="290513"/>
            <a:ext cx="55641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/>
          <a:lstStyle/>
          <a:p>
            <a:pPr>
              <a:lnSpc>
                <a:spcPct val="80000"/>
              </a:lnSpc>
            </a:pPr>
            <a:r>
              <a:rPr lang="pt-PT" sz="2800" b="1">
                <a:solidFill>
                  <a:srgbClr val="0492B4"/>
                </a:solidFill>
                <a:latin typeface="Calibri" pitchFamily="34" charset="0"/>
              </a:rPr>
              <a:t>TERRA DE OPORTUNIDADES</a:t>
            </a:r>
          </a:p>
        </p:txBody>
      </p:sp>
      <p:pic>
        <p:nvPicPr>
          <p:cNvPr id="24583" name="Imagen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Imagen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Agrupar 1"/>
          <p:cNvGrpSpPr>
            <a:grpSpLocks/>
          </p:cNvGrpSpPr>
          <p:nvPr/>
        </p:nvGrpSpPr>
        <p:grpSpPr bwMode="auto">
          <a:xfrm>
            <a:off x="538163" y="1662113"/>
            <a:ext cx="3457575" cy="2298700"/>
            <a:chOff x="538444" y="1453506"/>
            <a:chExt cx="3745524" cy="2490410"/>
          </a:xfrm>
        </p:grpSpPr>
        <p:pic>
          <p:nvPicPr>
            <p:cNvPr id="26663" name="14 Imagen" descr="_FCP1550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2" y="1453506"/>
              <a:ext cx="3744416" cy="2490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4" name="1 Título"/>
            <p:cNvSpPr txBox="1">
              <a:spLocks/>
            </p:cNvSpPr>
            <p:nvPr/>
          </p:nvSpPr>
          <p:spPr bwMode="auto">
            <a:xfrm>
              <a:off x="538444" y="3212976"/>
              <a:ext cx="3745524" cy="720080"/>
            </a:xfrm>
            <a:prstGeom prst="rect">
              <a:avLst/>
            </a:prstGeom>
            <a:solidFill>
              <a:srgbClr val="64A8BA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pt-PT" sz="1400" b="1" i="1">
                  <a:solidFill>
                    <a:schemeClr val="bg1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Chile: segundo país no mundo com melhor crescimento para fazer negócios</a:t>
              </a:r>
              <a:endParaRPr lang="pt-PT" sz="1400" b="1" i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6626" name="Agrupar 2"/>
          <p:cNvGrpSpPr>
            <a:grpSpLocks/>
          </p:cNvGrpSpPr>
          <p:nvPr/>
        </p:nvGrpSpPr>
        <p:grpSpPr bwMode="auto">
          <a:xfrm>
            <a:off x="536575" y="4114800"/>
            <a:ext cx="3459163" cy="2122488"/>
            <a:chOff x="536045" y="3906577"/>
            <a:chExt cx="3747923" cy="2298961"/>
          </a:xfrm>
        </p:grpSpPr>
        <p:pic>
          <p:nvPicPr>
            <p:cNvPr id="26661" name="15 Imagen" descr="4214008527_0c225c8e20_b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6045" y="3906577"/>
              <a:ext cx="3747923" cy="229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62" name="1 Título"/>
            <p:cNvSpPr txBox="1">
              <a:spLocks/>
            </p:cNvSpPr>
            <p:nvPr/>
          </p:nvSpPr>
          <p:spPr bwMode="auto">
            <a:xfrm>
              <a:off x="551986" y="5517232"/>
              <a:ext cx="3731982" cy="688306"/>
            </a:xfrm>
            <a:prstGeom prst="rect">
              <a:avLst/>
            </a:prstGeom>
            <a:solidFill>
              <a:srgbClr val="64A8BA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pt-PT" sz="1400" b="1" i="1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endParaRPr>
            </a:p>
            <a:p>
              <a:pPr algn="ctr"/>
              <a:r>
                <a:rPr lang="pt-PT" sz="1400" b="1" i="1">
                  <a:solidFill>
                    <a:schemeClr val="bg1"/>
                  </a:solidFill>
                  <a:latin typeface="Calibri" pitchFamily="34" charset="0"/>
                  <a:ea typeface="ＭＳ Ｐゴシック"/>
                  <a:cs typeface="ＭＳ Ｐゴシック"/>
                </a:rPr>
                <a:t>Santiago: Segunda melhor cidade para fazer negócios na América Latina</a:t>
              </a:r>
            </a:p>
            <a:p>
              <a:pPr algn="ctr"/>
              <a:endParaRPr lang="pt-PT" sz="1400" b="1" i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6627" name="8 CuadroTexto"/>
          <p:cNvSpPr txBox="1">
            <a:spLocks noChangeArrowheads="1"/>
          </p:cNvSpPr>
          <p:nvPr/>
        </p:nvSpPr>
        <p:spPr bwMode="auto">
          <a:xfrm>
            <a:off x="4560888" y="3060700"/>
            <a:ext cx="4043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>
                <a:solidFill>
                  <a:srgbClr val="7F7F7F"/>
                </a:solidFill>
                <a:latin typeface="Calibri" pitchFamily="34" charset="0"/>
              </a:rPr>
              <a:t>Grant Thornton Global Dynamism Index 2013</a:t>
            </a:r>
          </a:p>
          <a:p>
            <a:r>
              <a:rPr lang="pt-PT" sz="800" b="1">
                <a:solidFill>
                  <a:srgbClr val="7F7F7F"/>
                </a:solidFill>
                <a:latin typeface="Calibri" pitchFamily="34" charset="0"/>
              </a:rPr>
              <a:t>Fonte: </a:t>
            </a:r>
            <a:r>
              <a:rPr lang="pt-PT" sz="800">
                <a:solidFill>
                  <a:srgbClr val="7F7F7F"/>
                </a:solidFill>
                <a:latin typeface="Calibri" pitchFamily="34" charset="0"/>
              </a:rPr>
              <a:t>Grant Thornton </a:t>
            </a:r>
            <a:r>
              <a:rPr lang="pt-PT" sz="800">
                <a:latin typeface="Calibri" pitchFamily="34" charset="0"/>
              </a:rPr>
              <a:t>/ </a:t>
            </a:r>
            <a:r>
              <a:rPr lang="pt-PT" sz="800">
                <a:solidFill>
                  <a:srgbClr val="7F7F7F"/>
                </a:solidFill>
                <a:latin typeface="Calibri" pitchFamily="34" charset="0"/>
              </a:rPr>
              <a:t>The Economist Inteligence Unit</a:t>
            </a:r>
          </a:p>
        </p:txBody>
      </p:sp>
      <p:graphicFrame>
        <p:nvGraphicFramePr>
          <p:cNvPr id="26666" name="Group 42"/>
          <p:cNvGraphicFramePr>
            <a:graphicFrameLocks noGrp="1"/>
          </p:cNvGraphicFramePr>
          <p:nvPr/>
        </p:nvGraphicFramePr>
        <p:xfrm>
          <a:off x="4624388" y="1981200"/>
          <a:ext cx="3508375" cy="919164"/>
        </p:xfrm>
        <a:graphic>
          <a:graphicData uri="http://schemas.openxmlformats.org/drawingml/2006/table">
            <a:tbl>
              <a:tblPr/>
              <a:tblGrid>
                <a:gridCol w="720725"/>
                <a:gridCol w="2787650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Austrália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s-CL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China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cxnSp>
        <p:nvCxnSpPr>
          <p:cNvPr id="27" name="Conector recto 26"/>
          <p:cNvCxnSpPr/>
          <p:nvPr/>
        </p:nvCxnSpPr>
        <p:spPr>
          <a:xfrm>
            <a:off x="4624388" y="4035425"/>
            <a:ext cx="4195762" cy="0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643" name="5 Rectángulo"/>
          <p:cNvSpPr>
            <a:spLocks noChangeArrowheads="1"/>
          </p:cNvSpPr>
          <p:nvPr/>
        </p:nvSpPr>
        <p:spPr bwMode="auto">
          <a:xfrm>
            <a:off x="4525963" y="5889625"/>
            <a:ext cx="3979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800">
                <a:solidFill>
                  <a:srgbClr val="7F7F7F"/>
                </a:solidFill>
                <a:latin typeface="Calibri" pitchFamily="34" charset="0"/>
              </a:rPr>
              <a:t>Índice de Competitividade Urbana</a:t>
            </a:r>
          </a:p>
          <a:p>
            <a:r>
              <a:rPr lang="pt-PT" sz="800" b="1">
                <a:solidFill>
                  <a:srgbClr val="7F7F7F"/>
                </a:solidFill>
                <a:latin typeface="Calibri" pitchFamily="34" charset="0"/>
              </a:rPr>
              <a:t>Fonte: </a:t>
            </a:r>
            <a:r>
              <a:rPr lang="pt-PT" sz="800">
                <a:solidFill>
                  <a:srgbClr val="7F7F7F"/>
                </a:solidFill>
                <a:latin typeface="Calibri" pitchFamily="34" charset="0"/>
              </a:rPr>
              <a:t>Revista América Economia 2014.</a:t>
            </a:r>
          </a:p>
        </p:txBody>
      </p:sp>
      <p:graphicFrame>
        <p:nvGraphicFramePr>
          <p:cNvPr id="26667" name="Group 43"/>
          <p:cNvGraphicFramePr>
            <a:graphicFrameLocks noGrp="1"/>
          </p:cNvGraphicFramePr>
          <p:nvPr/>
        </p:nvGraphicFramePr>
        <p:xfrm>
          <a:off x="4637088" y="4681538"/>
          <a:ext cx="3508375" cy="919164"/>
        </p:xfrm>
        <a:graphic>
          <a:graphicData uri="http://schemas.openxmlformats.org/drawingml/2006/table">
            <a:tbl>
              <a:tblPr/>
              <a:tblGrid>
                <a:gridCol w="720725"/>
                <a:gridCol w="2787650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Miami (USA)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Santiago (Chile)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Cidade do México (México)</a:t>
                      </a:r>
                    </a:p>
                  </a:txBody>
                  <a:tcPr marL="8396" marR="8396" marT="8396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pic>
        <p:nvPicPr>
          <p:cNvPr id="26658" name="Imagen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7463" y="6092825"/>
            <a:ext cx="15430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Imagen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169863"/>
            <a:ext cx="21717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60" name="Título 1"/>
          <p:cNvSpPr txBox="1">
            <a:spLocks/>
          </p:cNvSpPr>
          <p:nvPr/>
        </p:nvSpPr>
        <p:spPr bwMode="auto">
          <a:xfrm>
            <a:off x="538163" y="549275"/>
            <a:ext cx="56181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/>
          <a:lstStyle/>
          <a:p>
            <a:pPr>
              <a:lnSpc>
                <a:spcPct val="80000"/>
              </a:lnSpc>
            </a:pPr>
            <a:r>
              <a:rPr lang="pt-PT" sz="2200" b="1">
                <a:solidFill>
                  <a:srgbClr val="0492B4"/>
                </a:solidFill>
                <a:latin typeface="Calibri" pitchFamily="34" charset="0"/>
              </a:rPr>
              <a:t>CHILE, UM PAÍS PARA FAZER NEGÓCIOS</a:t>
            </a:r>
            <a:br>
              <a:rPr lang="pt-PT" sz="2200" b="1">
                <a:solidFill>
                  <a:srgbClr val="0492B4"/>
                </a:solidFill>
                <a:latin typeface="Calibri" pitchFamily="34" charset="0"/>
              </a:rPr>
            </a:br>
            <a:r>
              <a:rPr lang="pt-PT" sz="2200" b="1">
                <a:solidFill>
                  <a:srgbClr val="0492B4"/>
                </a:solidFill>
                <a:latin typeface="Calibri" pitchFamily="34" charset="0"/>
              </a:rPr>
              <a:t/>
            </a:r>
            <a:br>
              <a:rPr lang="pt-PT" sz="2200" b="1">
                <a:solidFill>
                  <a:srgbClr val="0492B4"/>
                </a:solidFill>
                <a:latin typeface="Calibri" pitchFamily="34" charset="0"/>
              </a:rPr>
            </a:br>
            <a:endParaRPr lang="pt-PT" sz="2200" b="1">
              <a:solidFill>
                <a:srgbClr val="0492B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n 12"/>
          <p:cNvPicPr>
            <a:picLocks noChangeAspect="1"/>
          </p:cNvPicPr>
          <p:nvPr/>
        </p:nvPicPr>
        <p:blipFill>
          <a:blip r:embed="rId3"/>
          <a:srcRect b="-2092"/>
          <a:stretch>
            <a:fillRect/>
          </a:stretch>
        </p:blipFill>
        <p:spPr bwMode="auto">
          <a:xfrm>
            <a:off x="-4763" y="4076700"/>
            <a:ext cx="2865438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ángulo 18"/>
          <p:cNvSpPr>
            <a:spLocks noChangeArrowheads="1"/>
          </p:cNvSpPr>
          <p:nvPr/>
        </p:nvSpPr>
        <p:spPr bwMode="auto">
          <a:xfrm>
            <a:off x="-300038" y="1847850"/>
            <a:ext cx="2670176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0000" b="1" baseline="30000">
                <a:solidFill>
                  <a:srgbClr val="0492B4"/>
                </a:solidFill>
                <a:latin typeface="Rockwell Extra Bold" pitchFamily="18" charset="0"/>
              </a:rPr>
              <a:t>1</a:t>
            </a:r>
            <a:endParaRPr lang="es-ES" sz="40000">
              <a:solidFill>
                <a:srgbClr val="0492B4"/>
              </a:solidFill>
              <a:latin typeface="Rockwell Extra Bold" pitchFamily="18" charset="0"/>
            </a:endParaRPr>
          </a:p>
        </p:txBody>
      </p:sp>
      <p:sp>
        <p:nvSpPr>
          <p:cNvPr id="28675" name="20 CuadroTexto"/>
          <p:cNvSpPr txBox="1">
            <a:spLocks noChangeArrowheads="1"/>
          </p:cNvSpPr>
          <p:nvPr/>
        </p:nvSpPr>
        <p:spPr bwMode="auto">
          <a:xfrm>
            <a:off x="1889125" y="1387475"/>
            <a:ext cx="232251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200" b="1">
                <a:solidFill>
                  <a:srgbClr val="64A8BA"/>
                </a:solidFill>
                <a:latin typeface="Arial Black" pitchFamily="34" charset="0"/>
              </a:rPr>
              <a:t>CHILE</a:t>
            </a:r>
          </a:p>
          <a:p>
            <a:r>
              <a:rPr lang="pt-PT" sz="3200" b="1">
                <a:solidFill>
                  <a:srgbClr val="64A8BA"/>
                </a:solidFill>
                <a:latin typeface="Arial Black" pitchFamily="34" charset="0"/>
              </a:rPr>
              <a:t>NÚMERO</a:t>
            </a:r>
          </a:p>
          <a:p>
            <a:r>
              <a:rPr lang="pt-PT" sz="3200" b="1">
                <a:solidFill>
                  <a:srgbClr val="7F7F7F"/>
                </a:solidFill>
                <a:latin typeface="Arial Black" pitchFamily="34" charset="0"/>
              </a:rPr>
              <a:t>UM</a:t>
            </a:r>
            <a:r>
              <a:rPr lang="pt-PT" sz="3200" b="1">
                <a:solidFill>
                  <a:srgbClr val="A0B606"/>
                </a:solidFill>
                <a:latin typeface="Arial Black" pitchFamily="34" charset="0"/>
              </a:rPr>
              <a:t> </a:t>
            </a:r>
            <a:r>
              <a:rPr lang="pt-PT" sz="3200" b="1">
                <a:solidFill>
                  <a:srgbClr val="64A8BA"/>
                </a:solidFill>
                <a:latin typeface="Arial Black" pitchFamily="34" charset="0"/>
              </a:rPr>
              <a:t>NA </a:t>
            </a:r>
          </a:p>
          <a:p>
            <a:r>
              <a:rPr lang="pt-PT" sz="3200" b="1">
                <a:solidFill>
                  <a:srgbClr val="64A8BA"/>
                </a:solidFill>
                <a:latin typeface="Arial Black" pitchFamily="34" charset="0"/>
              </a:rPr>
              <a:t>AMÉRICA</a:t>
            </a:r>
          </a:p>
          <a:p>
            <a:r>
              <a:rPr lang="pt-PT" sz="3200" b="1">
                <a:solidFill>
                  <a:srgbClr val="64A8BA"/>
                </a:solidFill>
                <a:latin typeface="Arial Black" pitchFamily="34" charset="0"/>
              </a:rPr>
              <a:t>LATINA</a:t>
            </a:r>
            <a:endParaRPr lang="pt-PT" sz="3200">
              <a:solidFill>
                <a:srgbClr val="64A8BA"/>
              </a:solidFill>
              <a:latin typeface="Calibri" pitchFamily="34" charset="0"/>
            </a:endParaRPr>
          </a:p>
        </p:txBody>
      </p:sp>
      <p:sp>
        <p:nvSpPr>
          <p:cNvPr id="28676" name="11 CuadroTexto"/>
          <p:cNvSpPr txBox="1">
            <a:spLocks noChangeArrowheads="1"/>
          </p:cNvSpPr>
          <p:nvPr/>
        </p:nvSpPr>
        <p:spPr bwMode="auto">
          <a:xfrm>
            <a:off x="4462463" y="2566988"/>
            <a:ext cx="45735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64A8BA"/>
                </a:solidFill>
                <a:latin typeface="Calibri" pitchFamily="34" charset="0"/>
              </a:rPr>
              <a:t>RELATÓRIO GLOBAL DE TECNOLOGIAS DA INFORMAÇÃO 2014</a:t>
            </a:r>
          </a:p>
          <a:p>
            <a:r>
              <a:rPr lang="pt-PT" sz="1200" b="1">
                <a:latin typeface="Calibri" pitchFamily="34" charset="0"/>
              </a:rPr>
              <a:t>MUNDO: 35 DE 144</a:t>
            </a:r>
          </a:p>
          <a:p>
            <a:r>
              <a:rPr lang="pt-PT" sz="1200">
                <a:solidFill>
                  <a:srgbClr val="595959"/>
                </a:solidFill>
                <a:latin typeface="Calibri" pitchFamily="34" charset="0"/>
              </a:rPr>
              <a:t>FORUM ECONÓMICO MUNDIAL</a:t>
            </a:r>
          </a:p>
        </p:txBody>
      </p:sp>
      <p:sp>
        <p:nvSpPr>
          <p:cNvPr id="28677" name="12 CuadroTexto"/>
          <p:cNvSpPr txBox="1">
            <a:spLocks noChangeArrowheads="1"/>
          </p:cNvSpPr>
          <p:nvPr/>
        </p:nvSpPr>
        <p:spPr bwMode="auto">
          <a:xfrm>
            <a:off x="4462463" y="1270000"/>
            <a:ext cx="45735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64A8BA"/>
                </a:solidFill>
                <a:latin typeface="Calibri" pitchFamily="34" charset="0"/>
              </a:rPr>
              <a:t>ÍNDICE DE FACILIDADE DE FAZER NEGÓCIOS 2014</a:t>
            </a:r>
          </a:p>
          <a:p>
            <a:r>
              <a:rPr lang="pt-PT" sz="1200" b="1">
                <a:latin typeface="Calibri" pitchFamily="34" charset="0"/>
              </a:rPr>
              <a:t>MUNDO:  34 DE 189</a:t>
            </a:r>
          </a:p>
          <a:p>
            <a:r>
              <a:rPr lang="pt-PT" sz="1200">
                <a:solidFill>
                  <a:srgbClr val="595959"/>
                </a:solidFill>
                <a:latin typeface="Calibri" pitchFamily="34" charset="0"/>
              </a:rPr>
              <a:t>BANCO MUNDIAL</a:t>
            </a:r>
          </a:p>
        </p:txBody>
      </p:sp>
      <p:sp>
        <p:nvSpPr>
          <p:cNvPr id="28678" name="13 CuadroTexto"/>
          <p:cNvSpPr txBox="1">
            <a:spLocks noChangeArrowheads="1"/>
          </p:cNvSpPr>
          <p:nvPr/>
        </p:nvSpPr>
        <p:spPr bwMode="auto">
          <a:xfrm>
            <a:off x="4462463" y="1919288"/>
            <a:ext cx="45735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64A8BA"/>
                </a:solidFill>
                <a:latin typeface="Calibri" pitchFamily="34" charset="0"/>
              </a:rPr>
              <a:t>MELHORES PAÍSES PARA FAZER NEGÓCIOS 2013</a:t>
            </a:r>
          </a:p>
          <a:p>
            <a:r>
              <a:rPr lang="pt-PT" sz="1200" b="1">
                <a:latin typeface="Calibri" pitchFamily="34" charset="0"/>
              </a:rPr>
              <a:t>MUNDO: 22 DE 145</a:t>
            </a:r>
          </a:p>
          <a:p>
            <a:r>
              <a:rPr lang="pt-PT" sz="1200">
                <a:solidFill>
                  <a:srgbClr val="595959"/>
                </a:solidFill>
                <a:latin typeface="Calibri" pitchFamily="34" charset="0"/>
              </a:rPr>
              <a:t>FORBES MAGAZINE</a:t>
            </a:r>
          </a:p>
        </p:txBody>
      </p:sp>
      <p:sp>
        <p:nvSpPr>
          <p:cNvPr id="28679" name="14 CuadroTexto"/>
          <p:cNvSpPr txBox="1">
            <a:spLocks noChangeArrowheads="1"/>
          </p:cNvSpPr>
          <p:nvPr/>
        </p:nvSpPr>
        <p:spPr bwMode="auto">
          <a:xfrm>
            <a:off x="4462463" y="3862388"/>
            <a:ext cx="45735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64A8BA"/>
                </a:solidFill>
                <a:latin typeface="Calibri" pitchFamily="34" charset="0"/>
              </a:rPr>
              <a:t>ÍNDICE DE SEGURANÇA ALIMENTAR GLOBAL 2013</a:t>
            </a:r>
          </a:p>
          <a:p>
            <a:r>
              <a:rPr lang="pt-PT" sz="1200" b="1">
                <a:latin typeface="Calibri" pitchFamily="34" charset="0"/>
              </a:rPr>
              <a:t>MUNDO:  28 DE 107</a:t>
            </a:r>
          </a:p>
          <a:p>
            <a:r>
              <a:rPr lang="pt-PT" sz="1200">
                <a:solidFill>
                  <a:srgbClr val="595959"/>
                </a:solidFill>
                <a:latin typeface="Calibri" pitchFamily="34" charset="0"/>
              </a:rPr>
              <a:t>ECONOMIST INTELLIGENCE UNIT</a:t>
            </a:r>
          </a:p>
        </p:txBody>
      </p:sp>
      <p:sp>
        <p:nvSpPr>
          <p:cNvPr id="28680" name="15 CuadroTexto"/>
          <p:cNvSpPr txBox="1">
            <a:spLocks noChangeArrowheads="1"/>
          </p:cNvSpPr>
          <p:nvPr/>
        </p:nvSpPr>
        <p:spPr bwMode="auto">
          <a:xfrm>
            <a:off x="4462463" y="3214688"/>
            <a:ext cx="45735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64A8BA"/>
                </a:solidFill>
                <a:latin typeface="Calibri" pitchFamily="34" charset="0"/>
              </a:rPr>
              <a:t>RELATÓRIO MUNDIAL DE COMPETITIVIDADE 2014</a:t>
            </a:r>
          </a:p>
          <a:p>
            <a:r>
              <a:rPr lang="pt-PT" sz="1200" b="1">
                <a:latin typeface="Calibri" pitchFamily="34" charset="0"/>
              </a:rPr>
              <a:t>MUNDO: 31 DE 60</a:t>
            </a:r>
          </a:p>
          <a:p>
            <a:r>
              <a:rPr lang="pt-PT" sz="1200">
                <a:solidFill>
                  <a:srgbClr val="595959"/>
                </a:solidFill>
                <a:latin typeface="Calibri" pitchFamily="34" charset="0"/>
              </a:rPr>
              <a:t>INTERNATIONAL INSTITUTE FOR MANAGMENT DEVELOPMENT</a:t>
            </a:r>
          </a:p>
        </p:txBody>
      </p:sp>
      <p:sp>
        <p:nvSpPr>
          <p:cNvPr id="28681" name="16 CuadroTexto"/>
          <p:cNvSpPr txBox="1">
            <a:spLocks noChangeArrowheads="1"/>
          </p:cNvSpPr>
          <p:nvPr/>
        </p:nvSpPr>
        <p:spPr bwMode="auto">
          <a:xfrm>
            <a:off x="4462463" y="4510088"/>
            <a:ext cx="45735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64A8BA"/>
                </a:solidFill>
                <a:latin typeface="Calibri" pitchFamily="34" charset="0"/>
              </a:rPr>
              <a:t>ÍNDICE DE LIBERDADE ECONÓMICA 2013</a:t>
            </a:r>
          </a:p>
          <a:p>
            <a:r>
              <a:rPr lang="pt-PT" sz="1200" b="1">
                <a:latin typeface="Calibri" pitchFamily="34" charset="0"/>
              </a:rPr>
              <a:t>MUNDO:  11 DE 152</a:t>
            </a:r>
          </a:p>
          <a:p>
            <a:r>
              <a:rPr lang="pt-PT" sz="1200">
                <a:solidFill>
                  <a:srgbClr val="595959"/>
                </a:solidFill>
                <a:latin typeface="Calibri" pitchFamily="34" charset="0"/>
              </a:rPr>
              <a:t>FRASER INSTITUTE DE CANADÁ</a:t>
            </a:r>
          </a:p>
        </p:txBody>
      </p:sp>
      <p:sp>
        <p:nvSpPr>
          <p:cNvPr id="28682" name="18 CuadroTexto"/>
          <p:cNvSpPr txBox="1">
            <a:spLocks noChangeArrowheads="1"/>
          </p:cNvSpPr>
          <p:nvPr/>
        </p:nvSpPr>
        <p:spPr bwMode="auto">
          <a:xfrm>
            <a:off x="4462463" y="5159375"/>
            <a:ext cx="45735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64A8BA"/>
                </a:solidFill>
                <a:latin typeface="Calibri" pitchFamily="34" charset="0"/>
              </a:rPr>
              <a:t>ÍNDICE DE DESEMPENHO LOGÍSTICO 2014</a:t>
            </a:r>
          </a:p>
          <a:p>
            <a:r>
              <a:rPr lang="pt-PT" sz="1200" b="1">
                <a:latin typeface="Calibri" pitchFamily="34" charset="0"/>
              </a:rPr>
              <a:t>MUNDO:  42 DE 160</a:t>
            </a:r>
          </a:p>
          <a:p>
            <a:r>
              <a:rPr lang="pt-PT" sz="1200">
                <a:solidFill>
                  <a:srgbClr val="595959"/>
                </a:solidFill>
                <a:latin typeface="Calibri" pitchFamily="34" charset="0"/>
              </a:rPr>
              <a:t>BANCO MUNDIAL</a:t>
            </a:r>
          </a:p>
        </p:txBody>
      </p:sp>
      <p:sp>
        <p:nvSpPr>
          <p:cNvPr id="28683" name="17 CuadroTexto"/>
          <p:cNvSpPr txBox="1">
            <a:spLocks noChangeArrowheads="1"/>
          </p:cNvSpPr>
          <p:nvPr/>
        </p:nvSpPr>
        <p:spPr bwMode="auto">
          <a:xfrm>
            <a:off x="4500563" y="5807075"/>
            <a:ext cx="45735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200" b="1">
                <a:solidFill>
                  <a:srgbClr val="64A8BA"/>
                </a:solidFill>
                <a:latin typeface="Calibri" pitchFamily="34" charset="0"/>
              </a:rPr>
              <a:t>ÍNDICE DE FACILITAÇÃO DO COMÉRCIO 2014 </a:t>
            </a:r>
          </a:p>
          <a:p>
            <a:r>
              <a:rPr lang="pt-PT" sz="1200" b="1">
                <a:latin typeface="Calibri" pitchFamily="34" charset="0"/>
              </a:rPr>
              <a:t>MUNDO:  8 DE 138</a:t>
            </a:r>
          </a:p>
          <a:p>
            <a:r>
              <a:rPr lang="pt-PT" sz="1200">
                <a:solidFill>
                  <a:srgbClr val="595959"/>
                </a:solidFill>
                <a:latin typeface="Calibri" pitchFamily="34" charset="0"/>
              </a:rPr>
              <a:t>WORLD ECONOMIC FORUM </a:t>
            </a:r>
          </a:p>
        </p:txBody>
      </p:sp>
      <p:sp>
        <p:nvSpPr>
          <p:cNvPr id="28684" name="Título 1"/>
          <p:cNvSpPr txBox="1">
            <a:spLocks/>
          </p:cNvSpPr>
          <p:nvPr/>
        </p:nvSpPr>
        <p:spPr bwMode="auto">
          <a:xfrm>
            <a:off x="417513" y="290513"/>
            <a:ext cx="55641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/>
          <a:lstStyle/>
          <a:p>
            <a:pPr>
              <a:lnSpc>
                <a:spcPct val="80000"/>
              </a:lnSpc>
            </a:pPr>
            <a:r>
              <a:rPr lang="pt-PT" sz="2800" b="1">
                <a:solidFill>
                  <a:srgbClr val="0492B4"/>
                </a:solidFill>
                <a:latin typeface="Calibri" pitchFamily="34" charset="0"/>
              </a:rPr>
              <a:t>TERRA</a:t>
            </a:r>
            <a:r>
              <a:rPr lang="es-ES_tradnl" sz="2800" b="1">
                <a:solidFill>
                  <a:srgbClr val="0492B4"/>
                </a:solidFill>
                <a:latin typeface="Calibri" pitchFamily="34" charset="0"/>
              </a:rPr>
              <a:t> DE OPORTUNIDADES</a:t>
            </a:r>
          </a:p>
        </p:txBody>
      </p:sp>
      <p:pic>
        <p:nvPicPr>
          <p:cNvPr id="28685" name="Imagen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Imagen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5 Rectángulo"/>
          <p:cNvSpPr>
            <a:spLocks noChangeArrowheads="1"/>
          </p:cNvSpPr>
          <p:nvPr/>
        </p:nvSpPr>
        <p:spPr bwMode="auto">
          <a:xfrm>
            <a:off x="555625" y="5970588"/>
            <a:ext cx="3979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800">
              <a:solidFill>
                <a:srgbClr val="7F7F7F"/>
              </a:solidFill>
              <a:latin typeface="Calibri" pitchFamily="34" charset="0"/>
            </a:endParaRPr>
          </a:p>
          <a:p>
            <a:endParaRPr lang="es-ES" sz="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0722" name="9 Rectángulo"/>
          <p:cNvSpPr>
            <a:spLocks noChangeArrowheads="1"/>
          </p:cNvSpPr>
          <p:nvPr/>
        </p:nvSpPr>
        <p:spPr bwMode="auto">
          <a:xfrm>
            <a:off x="3563938" y="1916113"/>
            <a:ext cx="547211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No Chile encontram-se </a:t>
            </a:r>
            <a:r>
              <a:rPr lang="pt-PT" sz="1600" b="1">
                <a:solidFill>
                  <a:srgbClr val="595959"/>
                </a:solidFill>
                <a:latin typeface="Calibri" pitchFamily="34" charset="0"/>
              </a:rPr>
              <a:t>12 das 25 cidades latino-americanas com melhores perspectivas para o investimento </a:t>
            </a:r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segundo o ranking “South American States of the Future 2014/15”, do Financial Times.</a:t>
            </a:r>
          </a:p>
          <a:p>
            <a:pPr algn="just"/>
            <a:endParaRPr lang="pt-PT" sz="1600">
              <a:solidFill>
                <a:srgbClr val="595959"/>
              </a:solidFill>
              <a:latin typeface="Calibri" pitchFamily="34" charset="0"/>
            </a:endParaRPr>
          </a:p>
          <a:p>
            <a:pPr algn="just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Os parâmetros avaliados foram:</a:t>
            </a:r>
          </a:p>
          <a:p>
            <a:pPr algn="just"/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 </a:t>
            </a:r>
          </a:p>
          <a:p>
            <a:pPr algn="just">
              <a:buFont typeface="Wingdings" pitchFamily="2" charset="2"/>
              <a:buChar char="§"/>
            </a:pPr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Potencial Económico. </a:t>
            </a:r>
          </a:p>
          <a:p>
            <a:pPr algn="just">
              <a:buFont typeface="Wingdings" pitchFamily="2" charset="2"/>
              <a:buChar char="§"/>
            </a:pPr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Capital Humano.</a:t>
            </a:r>
          </a:p>
          <a:p>
            <a:pPr algn="just">
              <a:buFont typeface="Wingdings" pitchFamily="2" charset="2"/>
              <a:buChar char="§"/>
            </a:pPr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Custo.</a:t>
            </a:r>
          </a:p>
          <a:p>
            <a:pPr algn="just">
              <a:buFont typeface="Wingdings" pitchFamily="2" charset="2"/>
              <a:buChar char="§"/>
            </a:pPr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Infra-estrutura e</a:t>
            </a:r>
          </a:p>
          <a:p>
            <a:pPr algn="just">
              <a:buFont typeface="Wingdings" pitchFamily="2" charset="2"/>
              <a:buChar char="§"/>
            </a:pPr>
            <a:r>
              <a:rPr lang="pt-PT" sz="1600">
                <a:solidFill>
                  <a:srgbClr val="595959"/>
                </a:solidFill>
                <a:latin typeface="Calibri" pitchFamily="34" charset="0"/>
              </a:rPr>
              <a:t>Facilidade para fazer negócios.</a:t>
            </a:r>
          </a:p>
        </p:txBody>
      </p:sp>
      <p:graphicFrame>
        <p:nvGraphicFramePr>
          <p:cNvPr id="30840" name="Group 120"/>
          <p:cNvGraphicFramePr>
            <a:graphicFrameLocks noGrp="1"/>
          </p:cNvGraphicFramePr>
          <p:nvPr/>
        </p:nvGraphicFramePr>
        <p:xfrm>
          <a:off x="684213" y="1268413"/>
          <a:ext cx="2433637" cy="4705350"/>
        </p:xfrm>
        <a:graphic>
          <a:graphicData uri="http://schemas.openxmlformats.org/drawingml/2006/table">
            <a:tbl>
              <a:tblPr/>
              <a:tblGrid>
                <a:gridCol w="282575"/>
                <a:gridCol w="1446212"/>
                <a:gridCol w="7048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N°</a:t>
                      </a:r>
                    </a:p>
                  </a:txBody>
                  <a:tcPr marL="6003" marR="6003" marT="6003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Cidade</a:t>
                      </a:r>
                    </a:p>
                  </a:txBody>
                  <a:tcPr marL="6003" marR="6003" marT="6003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País</a:t>
                      </a:r>
                    </a:p>
                  </a:txBody>
                  <a:tcPr marL="6003" marR="6003" marT="6003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298A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São Paulo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Brasil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Metropolitana de Santiago 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Rio de Janeiro 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Brasil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Buenos Aires 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Argentina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Bogotá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Colômbia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Buenos Aires (Província)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Argentina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Antofagasta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Lima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Peru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Rio Grande do Sul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Brasil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Valparaíso 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Minas Gerais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Brasil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Paraná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Brasil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Bío Bío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Atacama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Arica y Parinacota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Magallanes 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Santa Catarina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Brasil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Coquimbo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Los Lagos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Aysén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Antioquia 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Colômbia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Bahia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Brasil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Montevideo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Uruguai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Tarapacá 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Rancagua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Chile</a:t>
                      </a:r>
                    </a:p>
                  </a:txBody>
                  <a:tcPr marL="6003" marR="6003" marT="6003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30833" name="5 Rectángulo"/>
          <p:cNvSpPr>
            <a:spLocks noChangeArrowheads="1"/>
          </p:cNvSpPr>
          <p:nvPr/>
        </p:nvSpPr>
        <p:spPr bwMode="auto">
          <a:xfrm>
            <a:off x="555625" y="5970588"/>
            <a:ext cx="3979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800" b="1">
              <a:solidFill>
                <a:srgbClr val="7F7F7F"/>
              </a:solidFill>
              <a:latin typeface="Calibri" pitchFamily="34" charset="0"/>
            </a:endParaRPr>
          </a:p>
          <a:p>
            <a:r>
              <a:rPr lang="es-ES" sz="800" b="1">
                <a:solidFill>
                  <a:srgbClr val="7F7F7F"/>
                </a:solidFill>
                <a:latin typeface="Calibri" pitchFamily="34" charset="0"/>
              </a:rPr>
              <a:t>Fuente: </a:t>
            </a:r>
            <a:r>
              <a:rPr lang="es-CL" sz="800">
                <a:solidFill>
                  <a:srgbClr val="7F7F7F"/>
                </a:solidFill>
                <a:latin typeface="Calibri" pitchFamily="34" charset="0"/>
              </a:rPr>
              <a:t>Unidad de Inteligencia del Financial Times, fDi Magazine</a:t>
            </a:r>
          </a:p>
          <a:p>
            <a:endParaRPr lang="es-ES" sz="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0834" name="Título 1"/>
          <p:cNvSpPr txBox="1">
            <a:spLocks/>
          </p:cNvSpPr>
          <p:nvPr/>
        </p:nvSpPr>
        <p:spPr bwMode="auto">
          <a:xfrm>
            <a:off x="417513" y="290513"/>
            <a:ext cx="55641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 anchor="ctr"/>
          <a:lstStyle/>
          <a:p>
            <a:pPr>
              <a:lnSpc>
                <a:spcPct val="80000"/>
              </a:lnSpc>
            </a:pPr>
            <a:r>
              <a:rPr lang="pt-PT" sz="2800" b="1">
                <a:solidFill>
                  <a:srgbClr val="0492B4"/>
                </a:solidFill>
                <a:latin typeface="Calibri" pitchFamily="34" charset="0"/>
              </a:rPr>
              <a:t>TERRA</a:t>
            </a:r>
            <a:r>
              <a:rPr lang="es-ES_tradnl" sz="2800" b="1">
                <a:solidFill>
                  <a:srgbClr val="0492B4"/>
                </a:solidFill>
                <a:latin typeface="Calibri" pitchFamily="34" charset="0"/>
              </a:rPr>
              <a:t> DE OPORTUNIDADES</a:t>
            </a:r>
          </a:p>
        </p:txBody>
      </p:sp>
      <p:pic>
        <p:nvPicPr>
          <p:cNvPr id="30835" name="Imagen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3175" y="6092825"/>
            <a:ext cx="1544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6" name="Imagen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4525" y="169863"/>
            <a:ext cx="21701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18850</TotalTime>
  <Words>1754</Words>
  <Application>Microsoft Office PowerPoint</Application>
  <PresentationFormat>Apresentação no Ecrã (4:3)</PresentationFormat>
  <Paragraphs>448</Paragraphs>
  <Slides>21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Tema de Office</vt:lpstr>
      <vt:lpstr>Apresentação do PowerPoint</vt:lpstr>
      <vt:lpstr>CHILE EN CIFRAS ECONOMICAS</vt:lpstr>
      <vt:lpstr>Segundo diversos rankings e relatório internacionais de organismos como OCDE, Banco Mundial e The Economist Intelligence Unit, Chile tem sido reconhecido como:   • O país mais estável e seguro da América do Sul.  • Um bom aliado para fazer negócios.  • Um país aberto ao mundo que promove o livre comércio.   Ernst &amp; Young situou o Chile entre os países de mais rápido crescimento económico, juntamente com China, Ghana, Indonésia, Arábia Saudita e Colômbia.  </vt:lpstr>
      <vt:lpstr>ECONOMIA E  COMÉRCIO EXTERIOR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EXPORTAÇÕES DE BENS *</vt:lpstr>
      <vt:lpstr>EXPORTAÇÕES DE BENS *</vt:lpstr>
      <vt:lpstr>EXPORTAÇÕES DE BENS *</vt:lpstr>
      <vt:lpstr>EXPORTAÇÕES DE BENS * América Latina **, Macro-Sectores </vt:lpstr>
      <vt:lpstr> Produtos e Serviços para o mundo. </vt:lpstr>
      <vt:lpstr>Apresentação do PowerPoint</vt:lpstr>
      <vt:lpstr>FRESCURA QUE NASCE NO EXTREMO SUL E  SE DESFRUTA EM TODO O MUNDO.</vt:lpstr>
      <vt:lpstr>ÊXITOS E ANTECEDENTES DA INDÚSTRIA DE ALIMENTOS</vt:lpstr>
      <vt:lpstr>ÊXITOS  DA INDUSTRIA DE ALIMENTOS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MANUEL PAREDES</dc:creator>
  <cp:lastModifiedBy>Cristina Valério</cp:lastModifiedBy>
  <cp:revision>1205</cp:revision>
  <cp:lastPrinted>2014-03-21T18:18:10Z</cp:lastPrinted>
  <dcterms:created xsi:type="dcterms:W3CDTF">2011-12-19T20:36:29Z</dcterms:created>
  <dcterms:modified xsi:type="dcterms:W3CDTF">2014-12-10T10:58:23Z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0x0101008C10A743E381A44AB16D7D2B84B8C1CC</vt:lpwstr>
  </property>
</Properties>
</file>