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284" r:id="rId3"/>
    <p:sldId id="312" r:id="rId4"/>
    <p:sldId id="314" r:id="rId5"/>
    <p:sldId id="315" r:id="rId6"/>
    <p:sldId id="313" r:id="rId7"/>
    <p:sldId id="317" r:id="rId8"/>
    <p:sldId id="318" r:id="rId9"/>
    <p:sldId id="319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10" r:id="rId18"/>
  </p:sldIdLst>
  <p:sldSz cx="9144000" cy="5143500" type="screen16x9"/>
  <p:notesSz cx="9144000" cy="6858000"/>
  <p:defaultTextStyle>
    <a:defPPr>
      <a:defRPr lang="pt-PT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2" autoAdjust="0"/>
    <p:restoredTop sz="94660"/>
  </p:normalViewPr>
  <p:slideViewPr>
    <p:cSldViewPr>
      <p:cViewPr>
        <p:scale>
          <a:sx n="84" d="100"/>
          <a:sy n="84" d="100"/>
        </p:scale>
        <p:origin x="-78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86A93-43C0-43A6-A224-E9F7912FE9B5}" type="datetimeFigureOut">
              <a:rPr lang="pt-PT" smtClean="0"/>
              <a:pPr/>
              <a:t>15-10-2014</a:t>
            </a:fld>
            <a:endParaRPr lang="pt-P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P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8C78C-DDE7-4FA2-83B6-05C852AC676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648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F50E-CB92-4E94-A0EB-A3CB2714482D}" type="datetimeFigureOut">
              <a:rPr lang="pt-PT" smtClean="0"/>
              <a:pPr/>
              <a:t>15-10-2014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C640-14BB-4326-9D2B-1F21455CAB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F50E-CB92-4E94-A0EB-A3CB2714482D}" type="datetimeFigureOut">
              <a:rPr lang="pt-PT" smtClean="0"/>
              <a:pPr/>
              <a:t>15-10-2014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C640-14BB-4326-9D2B-1F21455CAB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F50E-CB92-4E94-A0EB-A3CB2714482D}" type="datetimeFigureOut">
              <a:rPr lang="pt-PT" smtClean="0"/>
              <a:pPr/>
              <a:t>15-10-2014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C640-14BB-4326-9D2B-1F21455CAB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F50E-CB92-4E94-A0EB-A3CB2714482D}" type="datetimeFigureOut">
              <a:rPr lang="pt-PT" smtClean="0"/>
              <a:pPr/>
              <a:t>15-10-2014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C640-14BB-4326-9D2B-1F21455CAB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F50E-CB92-4E94-A0EB-A3CB2714482D}" type="datetimeFigureOut">
              <a:rPr lang="pt-PT" smtClean="0"/>
              <a:pPr/>
              <a:t>15-10-2014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C640-14BB-4326-9D2B-1F21455CAB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F50E-CB92-4E94-A0EB-A3CB2714482D}" type="datetimeFigureOut">
              <a:rPr lang="pt-PT" smtClean="0"/>
              <a:pPr/>
              <a:t>15-10-2014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C640-14BB-4326-9D2B-1F21455CAB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F50E-CB92-4E94-A0EB-A3CB2714482D}" type="datetimeFigureOut">
              <a:rPr lang="pt-PT" smtClean="0"/>
              <a:pPr/>
              <a:t>15-10-2014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C640-14BB-4326-9D2B-1F21455CAB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F50E-CB92-4E94-A0EB-A3CB2714482D}" type="datetimeFigureOut">
              <a:rPr lang="pt-PT" smtClean="0"/>
              <a:pPr/>
              <a:t>15-10-2014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C640-14BB-4326-9D2B-1F21455CAB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F50E-CB92-4E94-A0EB-A3CB2714482D}" type="datetimeFigureOut">
              <a:rPr lang="pt-PT" smtClean="0"/>
              <a:pPr/>
              <a:t>15-10-2014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C640-14BB-4326-9D2B-1F21455CAB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F50E-CB92-4E94-A0EB-A3CB2714482D}" type="datetimeFigureOut">
              <a:rPr lang="pt-PT" smtClean="0"/>
              <a:pPr/>
              <a:t>15-10-2014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C640-14BB-4326-9D2B-1F21455CAB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F50E-CB92-4E94-A0EB-A3CB2714482D}" type="datetimeFigureOut">
              <a:rPr lang="pt-PT" smtClean="0"/>
              <a:pPr/>
              <a:t>15-10-2014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C640-14BB-4326-9D2B-1F21455CAB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F50E-CB92-4E94-A0EB-A3CB2714482D}" type="datetimeFigureOut">
              <a:rPr lang="pt-PT" smtClean="0"/>
              <a:pPr/>
              <a:t>15-10-2014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7C640-14BB-4326-9D2B-1F21455CAB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IDOR\Lionesa\COMERCIAL &amp; MARKETING\MARKETING\Casa Internacional Lionesa\Logotipo\logo_CIL_azul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/>
        </p:blipFill>
        <p:spPr bwMode="auto">
          <a:xfrm>
            <a:off x="2343406" y="2027547"/>
            <a:ext cx="4748874" cy="6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99655" y="1422812"/>
            <a:ext cx="8004793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Objetivos |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Casa de Espanha</a:t>
            </a:r>
          </a:p>
          <a:p>
            <a:pPr algn="just"/>
            <a:endParaRPr lang="pt-PT" sz="13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pt-PT" sz="13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pt-PT" sz="13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Mais valia para os empresários da Galiza, que desenvolvam negócios em / com Portugal;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pt-PT" sz="1300" dirty="0" smtClean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Esta parceria é vista pelos empresários espanhóis como facilitadora de transacções com todos os países de língua oficial portuguesa, nações com quem Espanha quer reforçar ao nível da balança comercial.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pt-PT" sz="13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pt-PT" sz="13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pt-PT" sz="1300" b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Helvetica"/>
              </a:rPr>
              <a:t>  </a:t>
            </a:r>
            <a:endParaRPr lang="pt-PT" sz="13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SERVIDOR\Lionesa\COMERCIAL &amp; MARKETING\MARKETING\Casa Internacional Lionesa\Logotipo\logo_CIL_azul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/>
        </p:blipFill>
        <p:spPr bwMode="auto">
          <a:xfrm>
            <a:off x="5551207" y="555526"/>
            <a:ext cx="298123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99655" y="575702"/>
            <a:ext cx="796788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Facilidades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21896"/>
            <a:ext cx="6624736" cy="39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1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99655" y="575702"/>
            <a:ext cx="796788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Espaços para Conferências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</a:p>
        </p:txBody>
      </p:sp>
      <p:pic>
        <p:nvPicPr>
          <p:cNvPr id="4" name="Picture 2" descr="https://fbcdn-sphotos-c-a.akamaihd.net/hphotos-ak-xpa1/v/t1.0-9/10703825_802789929744346_224845354926356610_n.jpg?oh=d8ec99bc6c76e7c8b70c933aed2f5b66&amp;oe=54BFD98D&amp;__gda__=1420800688_9f2912a9edde2d882c370e6c63db14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584" y="1491630"/>
            <a:ext cx="4149011" cy="285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scontent-b-lhr.xx.fbcdn.net/hphotos-xpf1/v/t1.0-9/10702028_802789646411041_6625914861537030195_n.jpg?oh=a1f6566d2c2341731f56edc8b4a6d1c2&amp;oe=54F237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31" y="1491630"/>
            <a:ext cx="4134617" cy="2758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99655" y="575702"/>
            <a:ext cx="79678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Lojas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5" y="1275606"/>
            <a:ext cx="4304734" cy="2885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34" y="2427734"/>
            <a:ext cx="3057566" cy="2263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69" y="411510"/>
            <a:ext cx="3041231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1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99655" y="575702"/>
            <a:ext cx="79678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Restaurantes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1511"/>
            <a:ext cx="3038221" cy="2016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6" y="1635646"/>
            <a:ext cx="4019714" cy="2640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9742"/>
            <a:ext cx="3240360" cy="2174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8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99655" y="575702"/>
            <a:ext cx="79678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Espaços Culturas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266" name="Picture 2" descr="https://scontent-a-lhr.xx.fbcdn.net/hphotos-frc3/v/t1.0-9/945193_1467898480103542_657652280_n.jpg?oh=32051318d13dceb3f80a1d48f56f99d7&amp;oe=54C436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3518"/>
            <a:ext cx="2972245" cy="2173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content-a-lhr.xx.fbcdn.net/hphotos-xpa1/v/t1.0-9/1471382_1466519470241443_608504218_n.jpg?oh=85da24970f5dac749bcfede26d73a950&amp;oe=54B043F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40155"/>
            <a:ext cx="2972245" cy="1981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fbcdn-sphotos-d-a.akamaihd.net/hphotos-ak-xpa1/v/t1.0-9/1530326_1466511390242251_350253393_n.jpg?oh=c680788c3ddbeb7f94b6e55696fa7a58&amp;oe=54B44B3C&amp;__gda__=1420678104_d7b178e904f2389000b8d1eafc841e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8356"/>
            <a:ext cx="4797893" cy="3203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99655" y="575702"/>
            <a:ext cx="79678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Espaços Workshops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4338" name="Picture 2" descr="https://scontent-a-lhr.xx.fbcdn.net/hphotos-xpa1/v/t1.0-9/1902905_698274566862550_888138292_n.jpg?oh=ad3f71cdb5c5a3f96cdef37cd9f2817f&amp;oe=54F24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7" y="1573242"/>
            <a:ext cx="4091403" cy="2727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content-a-lhr.xx.fbcdn.net/hphotos-xpa1/v/t1.0-9/1780672_698273750195965_394704399_n.jpg?oh=d662f5d9b83f275b8963873cd5caf68f&amp;oe=54F5C2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73242"/>
            <a:ext cx="4091402" cy="2727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3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9502"/>
            <a:ext cx="82089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3579862"/>
            <a:ext cx="77768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Courier New" pitchFamily="49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99655" y="575702"/>
            <a:ext cx="796788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Lionesa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é uma nascente de energias. </a:t>
            </a:r>
          </a:p>
          <a:p>
            <a:pPr algn="just"/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Desde 1944 faz crescer ideias que se transformam em negócios .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 primeiro projeto que a Lionesa hospedou em 1944 foi uma importante fábrica que tinha na seda a sua matéria-prima, uma das 100 empresas portuguesas que mais exportava.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Nas páginas da história, a LIONESA ficou como símbolo de pioneirismo nacional e referência da indústria têxtil global.</a:t>
            </a:r>
          </a:p>
          <a:p>
            <a:endParaRPr lang="pt-PT" sz="16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554997"/>
            <a:ext cx="2195339" cy="217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2 Imagen" descr="https://fbcdn-sphotos-g-a.akamaihd.net/hphotos-ak-xap1/v/t1.0-9/s720x720/10343533_735064923183514_2050887628809222626_n.png?oh=d97e11a1e40d6016d8949507b7ef4b0e&amp;oe=54BB41FC&amp;__gda__=1421785506_aa7e321d5696dfee30b30fcdf6c47c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43758"/>
            <a:ext cx="576064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99655" y="575702"/>
            <a:ext cx="79678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 última década a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Lionesa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possibilitou a vários sectores de actividades a convivência no mesmo espaço. </a:t>
            </a:r>
          </a:p>
          <a:p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Novos conhecimentos, nova tecnologia e novas interacções passaram a definir o seu dia a dia</a:t>
            </a:r>
            <a:r>
              <a:rPr lang="pt-PT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pt-PT" sz="16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endParaRPr lang="pt-PT" sz="16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1061"/>
            <a:ext cx="2534682" cy="2471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1" y="2131034"/>
            <a:ext cx="2851517" cy="24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133102"/>
            <a:ext cx="2592288" cy="244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672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91726"/>
            <a:ext cx="4248171" cy="264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 Rectángulo"/>
          <p:cNvSpPr/>
          <p:nvPr/>
        </p:nvSpPr>
        <p:spPr>
          <a:xfrm>
            <a:off x="572658" y="771550"/>
            <a:ext cx="493544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Ocupa uma Área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86.000m2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endParaRPr lang="pt-PT" sz="1300" dirty="0" smtClean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Taxa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ocupação | 97%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Localização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privilegiada: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pt-PT" sz="1300" dirty="0" smtClean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pt-PT" sz="1300" dirty="0" smtClean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Acessos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á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mais importantes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autoestradas;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Aeroporto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internacional Sá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Carneiro;</a:t>
            </a: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orto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Leixões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11" name="4 Rectángulo"/>
          <p:cNvSpPr/>
          <p:nvPr/>
        </p:nvSpPr>
        <p:spPr>
          <a:xfrm>
            <a:off x="564557" y="3507854"/>
            <a:ext cx="796788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Diferenciando-se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 região Norte do País como um espaço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novador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dinâmico, orientado para o futuro e onde a arte, o design e a cultura marcam a agenda do dia-a-dia empresarial e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industrial.</a:t>
            </a: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PT" sz="16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99655" y="575702"/>
            <a:ext cx="796788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Localização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2572539" y="339502"/>
            <a:ext cx="6103917" cy="2927796"/>
            <a:chOff x="1475656" y="868090"/>
            <a:chExt cx="7184037" cy="357941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868090"/>
              <a:ext cx="7184037" cy="3579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Conexão recta 3"/>
            <p:cNvCxnSpPr/>
            <p:nvPr/>
          </p:nvCxnSpPr>
          <p:spPr>
            <a:xfrm>
              <a:off x="2483768" y="3291830"/>
              <a:ext cx="864096" cy="50405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Conexão recta 9"/>
            <p:cNvCxnSpPr/>
            <p:nvPr/>
          </p:nvCxnSpPr>
          <p:spPr>
            <a:xfrm flipH="1">
              <a:off x="3354954" y="2859782"/>
              <a:ext cx="352950" cy="936104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4 Rectángulo"/>
          <p:cNvSpPr/>
          <p:nvPr/>
        </p:nvSpPr>
        <p:spPr>
          <a:xfrm>
            <a:off x="537990" y="3363838"/>
            <a:ext cx="81384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Matosinhos a 9 min do Aeroporto | 10 min do Porto | 20 min Vila Conde | 30 min Braga | 50 min Vila Real | 60 min Espanha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Acessos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Directos  VCI | Circunvalação |A3| A4 | A41 | A28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Ligações através de Transportes: BUS | STCP 505 | Metro | + </a:t>
            </a:r>
            <a:r>
              <a:rPr lang="pt-PT" sz="1300" dirty="0" err="1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Shuttle</a:t>
            </a: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99655" y="575702"/>
            <a:ext cx="5124473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Hoje a Lionesa orienta a sua energia para um conceito mais abrangente</a:t>
            </a: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 seu espaço ganha mais abertura</a:t>
            </a: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Torna-se mais convidativo e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revolucionário</a:t>
            </a: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Acolhe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mais de 200 empresas,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entre escritórios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armazéns,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lojas…</a:t>
            </a: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Oferece múltiplos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serviços para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todos os seus residentes</a:t>
            </a: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 espaços adaptam-se às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organizações, com um design cuidado,</a:t>
            </a: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ede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eventos culturais, mercados,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feiras</a:t>
            </a: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pt-PT" sz="1300" dirty="0" smtClean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Nasce uma arrojada rede de projectos onde se enquadra a </a:t>
            </a:r>
          </a:p>
          <a:p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PT" sz="1200" b="1" dirty="0">
              <a:solidFill>
                <a:schemeClr val="tx2"/>
              </a:solidFill>
            </a:endParaRPr>
          </a:p>
          <a:p>
            <a:pPr algn="ctr"/>
            <a:r>
              <a:rPr lang="pt-PT" sz="1600" b="1" dirty="0">
                <a:solidFill>
                  <a:schemeClr val="tx2"/>
                </a:solidFill>
              </a:rPr>
              <a:t> </a:t>
            </a:r>
            <a:r>
              <a:rPr lang="pt-PT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CASA INTERNACIONAL LIONESA</a:t>
            </a:r>
          </a:p>
          <a:p>
            <a:endParaRPr lang="pt-PT" sz="16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2" descr="https://fbcdn-sphotos-e-a.akamaihd.net/hphotos-ak-xpa1/v/t1.0-9/10525980_765450453478294_5753059322717055171_n.jpg?oh=74d9a1984056159df13d43a7ddd1b4c4&amp;oe=54B7FB0B&amp;__gda__=1422106803_46c5e335f4af044967f628b0b7f8e1b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43758"/>
            <a:ext cx="3023728" cy="200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scontent-a-lhr.xx.fbcdn.net/hphotos-xaf1/v/t1.0-9/10250275_723869947636345_5177378613179115490_n.jpg?oh=5d997765bb1c7d01808ac208b3527908&amp;oe=54C03A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7831" y="555526"/>
            <a:ext cx="291632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45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99655" y="1209109"/>
            <a:ext cx="8004793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Casa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Internacional Lionesa tem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como objectivo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apoiar as empresas no seu processo de internacionalização ou de investimento em Portugal, cedendo espaço gratuito para a instalação ou dinamização de actividades de entidades representativas de países estrangeiros: </a:t>
            </a:r>
            <a:endParaRPr lang="pt-PT" sz="1300" dirty="0" smtClean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75376" lvl="1" indent="-285750" algn="just">
              <a:buFont typeface="Wingdings" panose="05000000000000000000" pitchFamily="2" charset="2"/>
              <a:buChar char="ü"/>
            </a:pP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Câmaras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Comércio | Casas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Países | Consulados | Embaixadas</a:t>
            </a: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pt-PT" sz="1300" dirty="0" smtClean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Instituições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 promovam relações económicas, mas também culturais com Portugal, em particular no norte do país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just"/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Objetivos:</a:t>
            </a:r>
          </a:p>
          <a:p>
            <a:pPr algn="just"/>
            <a:endParaRPr lang="pt-PT" sz="1300" dirty="0" smtClean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Captar e apoiar empresas internacionais que estão ou que tenham intenção de investir em Portugal.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Apoiar às empresas portuguesas, que estão em processo de internacionalização</a:t>
            </a:r>
            <a:r>
              <a:rPr lang="pt-PT" sz="1300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Helvetica"/>
              </a:rPr>
              <a:t>.</a:t>
            </a:r>
            <a:r>
              <a:rPr lang="pt-PT" sz="1300" b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Helvetica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Instituições que promovam a captação de investimento estrangeiro em Portugal e que desenvolvam dinâmicas na Lionesa. </a:t>
            </a: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2" descr="\\SERVIDOR\Lionesa\COMERCIAL &amp; MARKETING\MARKETING\Casa Internacional Lionesa\Logotipo\logo_CIL_azul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/>
        </p:blipFill>
        <p:spPr bwMode="auto">
          <a:xfrm>
            <a:off x="5551207" y="555526"/>
            <a:ext cx="298123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99655" y="1209109"/>
            <a:ext cx="80047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CIL |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Atuais Residentes</a:t>
            </a:r>
          </a:p>
          <a:p>
            <a:pPr algn="just"/>
            <a:endParaRPr lang="pt-PT" sz="13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pt-PT" sz="13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Casa Internacional Lionesa alberga </a:t>
            </a:r>
            <a:endParaRPr lang="pt-PT" sz="1300" dirty="0" smtClean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Casa de Espanha e a Câmara de Cooperação e Desenvolvimento Portugal-China. </a:t>
            </a:r>
          </a:p>
          <a:p>
            <a:pPr algn="just"/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t-PT" sz="13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pt-PT" sz="1300" b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Helvetica"/>
              </a:rPr>
              <a:t>  </a:t>
            </a:r>
            <a:endParaRPr lang="pt-PT" sz="13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SERVIDOR\Lionesa\COMERCIAL &amp; MARKETING\MARKETING\Casa Internacional Lionesa\Logotipo\logo_CIL_azul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/>
        </p:blipFill>
        <p:spPr bwMode="auto">
          <a:xfrm>
            <a:off x="5551207" y="555526"/>
            <a:ext cx="298123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fbcdn-sphotos-c-a.akamaihd.net/hphotos-ak-xap1/v/t1.0-9/988489_139574329576979_150052732_n.jpg?oh=d2dd9570de806aa0f4675e20b365cc67&amp;oe=54B517D5&amp;__gda__=1422542845_d598419f39399af712bdf1fb3fb8cbed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4241006" y="3256323"/>
            <a:ext cx="2282379" cy="1501565"/>
          </a:xfrm>
          <a:prstGeom prst="rect">
            <a:avLst/>
          </a:prstGeom>
          <a:noFill/>
        </p:spPr>
      </p:pic>
      <p:pic>
        <p:nvPicPr>
          <p:cNvPr id="6" name="Imagen 1" descr="cid:FrI3ifwUMM7Mxrg6Lgaf0Q4@mail.sapo.pt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9" b="339"/>
          <a:stretch/>
        </p:blipFill>
        <p:spPr bwMode="auto">
          <a:xfrm>
            <a:off x="6530669" y="3256323"/>
            <a:ext cx="2001771" cy="1392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5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99655" y="1422812"/>
            <a:ext cx="800479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Objetivos | Câmara </a:t>
            </a:r>
            <a:r>
              <a:rPr lang="pt-PT" sz="1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de Cooperação e Desenvolvimento Portugal-China</a:t>
            </a:r>
          </a:p>
          <a:p>
            <a:pPr algn="just"/>
            <a:endParaRPr lang="pt-PT" sz="13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pt-PT" sz="13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Acolhimento dos empresários, universidades e institutos, autarquias e outras entidades  interessadas na cooperação com a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China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Realização de seminários sobre a cooperação de negócios e a cooperação cultural e política com a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China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Desenvolvimento dos projetos de intercâmbio turístico com a </a:t>
            </a:r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China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pt-PT" sz="13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t-PT" sz="13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Contacto da Bolsa de Mediadores e do centro de formação e capacitação de quadros, para o desenvolvimento das relações entre Portugal e a China</a:t>
            </a:r>
          </a:p>
          <a:p>
            <a:pPr algn="just"/>
            <a:r>
              <a:rPr lang="pt-PT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t-PT" sz="13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pt-PT" sz="1300" b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Helvetica"/>
              </a:rPr>
              <a:t>  </a:t>
            </a:r>
            <a:endParaRPr lang="pt-PT" sz="13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SERVIDOR\Lionesa\COMERCIAL &amp; MARKETING\MARKETING\Casa Internacional Lionesa\Logotipo\logo_CIL_azul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/>
        </p:blipFill>
        <p:spPr bwMode="auto">
          <a:xfrm>
            <a:off x="5551207" y="555526"/>
            <a:ext cx="298123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592</Words>
  <Application>Microsoft Office PowerPoint</Application>
  <PresentationFormat>Apresentação no Ecrã (16:9)</PresentationFormat>
  <Paragraphs>88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Díaz López, Gisela</dc:creator>
  <cp:lastModifiedBy>Cristina Valério</cp:lastModifiedBy>
  <cp:revision>246</cp:revision>
  <dcterms:created xsi:type="dcterms:W3CDTF">2014-05-22T17:20:41Z</dcterms:created>
  <dcterms:modified xsi:type="dcterms:W3CDTF">2014-10-15T09:25:01Z</dcterms:modified>
</cp:coreProperties>
</file>