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40" r:id="rId3"/>
    <p:sldId id="339" r:id="rId4"/>
    <p:sldId id="373" r:id="rId5"/>
    <p:sldId id="374" r:id="rId6"/>
    <p:sldId id="367" r:id="rId7"/>
    <p:sldId id="333" r:id="rId8"/>
    <p:sldId id="349" r:id="rId9"/>
    <p:sldId id="289" r:id="rId10"/>
    <p:sldId id="270" r:id="rId11"/>
    <p:sldId id="310" r:id="rId12"/>
    <p:sldId id="375" r:id="rId13"/>
    <p:sldId id="309" r:id="rId14"/>
    <p:sldId id="312" r:id="rId15"/>
    <p:sldId id="369" r:id="rId16"/>
    <p:sldId id="303" r:id="rId17"/>
  </p:sldIdLst>
  <p:sldSz cx="9144000" cy="6858000" type="screen4x3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696EE"/>
    <a:srgbClr val="2896FF"/>
    <a:srgbClr val="3296FF"/>
    <a:srgbClr val="4B96FF"/>
    <a:srgbClr val="368CFF"/>
    <a:srgbClr val="3682FF"/>
    <a:srgbClr val="36ABFF"/>
    <a:srgbClr val="3696FF"/>
    <a:srgbClr val="278FED"/>
    <a:srgbClr val="3F9B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6" autoAdjust="0"/>
    <p:restoredTop sz="94131" autoAdjust="0"/>
  </p:normalViewPr>
  <p:slideViewPr>
    <p:cSldViewPr>
      <p:cViewPr>
        <p:scale>
          <a:sx n="128" d="100"/>
          <a:sy n="128" d="100"/>
        </p:scale>
        <p:origin x="-78" y="2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A6C298B6-3F06-4CA5-A1D4-F29EF196B48E}" type="datetimeFigureOut">
              <a:rPr lang="pt-PT" smtClean="0"/>
              <a:pPr/>
              <a:t>24-04-2014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0497FC66-474B-462F-81A6-FC43FACA3268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1BB09693-309D-41A3-906B-F0AE845B64D4}" type="datetimeFigureOut">
              <a:rPr lang="pt-PT" smtClean="0"/>
              <a:pPr/>
              <a:t>24-04-2014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39E49654-C951-41E4-A834-0024ECDA7CA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93728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87617-4082-4D69-9DFA-2A4D2C7B016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685402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A7F04-590D-4E97-9F1B-45901DB2AE5E}" type="slidenum">
              <a:rPr lang="en-US"/>
              <a:pPr/>
              <a:t>10</a:t>
            </a:fld>
            <a:endParaRPr lang="en-US"/>
          </a:p>
        </p:txBody>
      </p:sp>
      <p:sp>
        <p:nvSpPr>
          <p:cNvPr id="141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5" y="4714654"/>
            <a:ext cx="5438748" cy="4466755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250888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4860A-7A88-42B7-A461-60347A5E66D1}" type="slidenum">
              <a:rPr lang="en-US"/>
              <a:pPr/>
              <a:t>11</a:t>
            </a:fld>
            <a:endParaRPr lang="en-US"/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5" y="4714654"/>
            <a:ext cx="5438748" cy="4466755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35944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4860A-7A88-42B7-A461-60347A5E66D1}" type="slidenum">
              <a:rPr lang="en-US"/>
              <a:pPr/>
              <a:t>12</a:t>
            </a:fld>
            <a:endParaRPr lang="en-US"/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5" y="4714654"/>
            <a:ext cx="5438748" cy="4466755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359440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E1E4C-5E8A-4B31-A208-A1E68703BB93}" type="slidenum">
              <a:rPr lang="en-US"/>
              <a:pPr/>
              <a:t>13</a:t>
            </a:fld>
            <a:endParaRPr lang="en-US"/>
          </a:p>
        </p:txBody>
      </p:sp>
      <p:sp>
        <p:nvSpPr>
          <p:cNvPr id="3277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2772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79465" y="4717733"/>
            <a:ext cx="5438748" cy="4463677"/>
          </a:xfrm>
          <a:noFill/>
          <a:ln/>
        </p:spPr>
        <p:txBody>
          <a:bodyPr lIns="91431" tIns="45714" rIns="91431" bIns="45714"/>
          <a:lstStyle/>
          <a:p>
            <a:pPr eaLnBrk="1" hangingPunct="1">
              <a:spcBef>
                <a:spcPct val="0"/>
              </a:spcBef>
            </a:pPr>
            <a:endParaRPr lang="pt-PT" smtClean="0">
              <a:latin typeface="Arial" charset="0"/>
            </a:endParaRPr>
          </a:p>
        </p:txBody>
      </p:sp>
      <p:sp>
        <p:nvSpPr>
          <p:cNvPr id="32773" name="Marcador de Posição do Número do Diapositivo 3"/>
          <p:cNvSpPr txBox="1">
            <a:spLocks noGrp="1"/>
          </p:cNvSpPr>
          <p:nvPr/>
        </p:nvSpPr>
        <p:spPr bwMode="auto">
          <a:xfrm>
            <a:off x="3851814" y="9427767"/>
            <a:ext cx="2944342" cy="49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40" tIns="44419" rIns="88840" bIns="44419" anchor="b"/>
          <a:lstStyle/>
          <a:p>
            <a:pPr algn="r" eaLnBrk="0" hangingPunct="0"/>
            <a:fld id="{020814A5-A6C5-4B73-A4C6-543E56B72A4D}" type="slidenum">
              <a:rPr lang="pt-PT" sz="1300" i="1">
                <a:solidFill>
                  <a:srgbClr val="000000"/>
                </a:solidFill>
              </a:rPr>
              <a:pPr algn="r" eaLnBrk="0" hangingPunct="0"/>
              <a:t>13</a:t>
            </a:fld>
            <a:endParaRPr lang="pt-PT" sz="1300" i="1" dirty="0">
              <a:solidFill>
                <a:srgbClr val="000000"/>
              </a:solidFill>
            </a:endParaRPr>
          </a:p>
        </p:txBody>
      </p:sp>
      <p:sp>
        <p:nvSpPr>
          <p:cNvPr id="32774" name="Marcador de Posição da Data 5"/>
          <p:cNvSpPr txBox="1">
            <a:spLocks noGrp="1"/>
          </p:cNvSpPr>
          <p:nvPr/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4" rIns="91431" bIns="45714"/>
          <a:lstStyle/>
          <a:p>
            <a:pPr algn="r" defTabSz="914288">
              <a:spcBef>
                <a:spcPct val="0"/>
              </a:spcBef>
            </a:pPr>
            <a:fld id="{79EF3283-9229-46BC-B38B-F5CDC632900A}" type="datetime4">
              <a:rPr lang="pt-PT" sz="1200">
                <a:ea typeface="MS PGothic" pitchFamily="34" charset="-128"/>
              </a:rPr>
              <a:pPr algn="r" defTabSz="914288">
                <a:spcBef>
                  <a:spcPct val="0"/>
                </a:spcBef>
              </a:pPr>
              <a:t>24 de Abril de 2014</a:t>
            </a:fld>
            <a:endParaRPr lang="en-US" sz="12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569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DD8E6-A42D-4704-93B1-DAD89BA2360F}" type="slidenum">
              <a:rPr lang="en-US"/>
              <a:pPr/>
              <a:t>14</a:t>
            </a:fld>
            <a:endParaRPr lang="en-US"/>
          </a:p>
        </p:txBody>
      </p:sp>
      <p:sp>
        <p:nvSpPr>
          <p:cNvPr id="141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38491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2A2F4-B789-4B0E-AEC4-CB79A5F63C41}" type="slidenum">
              <a:rPr lang="en-US"/>
              <a:pPr/>
              <a:t>15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716194"/>
            <a:ext cx="5435708" cy="446675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0883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CD38A-D3AE-416A-88D5-2C8C9015C478}" type="slidenum">
              <a:rPr lang="en-US"/>
              <a:pPr/>
              <a:t>16</a:t>
            </a:fld>
            <a:endParaRPr lang="en-US"/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17888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55C877-82BF-4BF3-830B-92FE6B81CB96}" type="slidenum">
              <a:rPr lang="en-US"/>
              <a:pPr/>
              <a:t>2</a:t>
            </a:fld>
            <a:endParaRPr lang="en-US"/>
          </a:p>
        </p:txBody>
      </p:sp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267309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35E11-026D-4812-A343-EB33E4D51D5D}" type="slidenum">
              <a:rPr lang="en-US"/>
              <a:pPr/>
              <a:t>3</a:t>
            </a:fld>
            <a:endParaRPr lang="en-US"/>
          </a:p>
        </p:txBody>
      </p:sp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50294" y="9427767"/>
            <a:ext cx="2945862" cy="49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 anchor="b"/>
          <a:lstStyle/>
          <a:p>
            <a:pPr algn="r" defTabSz="914288"/>
            <a:fld id="{D600309E-F4DF-42A8-BE86-FEF98F5A3771}" type="slidenum">
              <a:rPr lang="en-US" sz="1200">
                <a:latin typeface="Calibri" pitchFamily="34" charset="0"/>
              </a:rPr>
              <a:pPr algn="r" defTabSz="914288"/>
              <a:t>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39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9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5" y="4714654"/>
            <a:ext cx="5438748" cy="4466755"/>
          </a:xfrm>
        </p:spPr>
        <p:txBody>
          <a:bodyPr lIns="91423" tIns="45711" rIns="91423" bIns="45711"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71744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35E11-026D-4812-A343-EB33E4D51D5D}" type="slidenum">
              <a:rPr lang="en-US"/>
              <a:pPr/>
              <a:t>4</a:t>
            </a:fld>
            <a:endParaRPr lang="en-US"/>
          </a:p>
        </p:txBody>
      </p:sp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50294" y="9427767"/>
            <a:ext cx="2945862" cy="49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 anchor="b"/>
          <a:lstStyle/>
          <a:p>
            <a:pPr algn="r" defTabSz="914288"/>
            <a:fld id="{D600309E-F4DF-42A8-BE86-FEF98F5A3771}" type="slidenum">
              <a:rPr lang="en-US" sz="1200">
                <a:latin typeface="Calibri" pitchFamily="34" charset="0"/>
              </a:rPr>
              <a:pPr algn="r" defTabSz="914288"/>
              <a:t>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39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9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5" y="4714654"/>
            <a:ext cx="5438748" cy="4466755"/>
          </a:xfrm>
        </p:spPr>
        <p:txBody>
          <a:bodyPr lIns="91423" tIns="45711" rIns="91423" bIns="45711"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71744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9D7C7-B9BE-4617-88CD-C83019ABC9DD}" type="slidenum">
              <a:rPr lang="en-US"/>
              <a:pPr/>
              <a:t>5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62316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9D7C7-B9BE-4617-88CD-C83019ABC9DD}" type="slidenum">
              <a:rPr lang="en-US"/>
              <a:pPr/>
              <a:t>6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6608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9D7C7-B9BE-4617-88CD-C83019ABC9DD}" type="slidenum">
              <a:rPr lang="en-US"/>
              <a:pPr/>
              <a:t>7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117581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E25CB-CF2E-4EEB-908E-53503C257867}" type="slidenum">
              <a:rPr lang="en-US"/>
              <a:pPr/>
              <a:t>8</a:t>
            </a:fld>
            <a:endParaRPr lang="en-US"/>
          </a:p>
        </p:txBody>
      </p:sp>
      <p:sp>
        <p:nvSpPr>
          <p:cNvPr id="139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1100"/>
          </a:xfrm>
          <a:ln/>
        </p:spPr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714654"/>
            <a:ext cx="5435708" cy="4468296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07152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1D77D-F943-4637-8EB4-42EB034B663E}" type="slidenum">
              <a:rPr lang="en-US"/>
              <a:pPr/>
              <a:t>9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38792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E28E-0BF9-4D71-B7AF-2FE0AB643A39}" type="datetimeFigureOut">
              <a:rPr lang="pt-PT" smtClean="0"/>
              <a:pPr/>
              <a:t>24-04-2014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0C6E-2AB3-42A8-908F-E2552F0BD2C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E28E-0BF9-4D71-B7AF-2FE0AB643A39}" type="datetimeFigureOut">
              <a:rPr lang="pt-PT" smtClean="0"/>
              <a:pPr/>
              <a:t>24-04-2014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0C6E-2AB3-42A8-908F-E2552F0BD2C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E28E-0BF9-4D71-B7AF-2FE0AB643A39}" type="datetimeFigureOut">
              <a:rPr lang="pt-PT" smtClean="0"/>
              <a:pPr/>
              <a:t>24-04-2014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0C6E-2AB3-42A8-908F-E2552F0BD2C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8750"/>
            <a:ext cx="82296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E28E-0BF9-4D71-B7AF-2FE0AB643A39}" type="datetimeFigureOut">
              <a:rPr lang="pt-PT" smtClean="0"/>
              <a:pPr/>
              <a:t>24-04-2014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0C6E-2AB3-42A8-908F-E2552F0BD2C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E28E-0BF9-4D71-B7AF-2FE0AB643A39}" type="datetimeFigureOut">
              <a:rPr lang="pt-PT" smtClean="0"/>
              <a:pPr/>
              <a:t>24-04-2014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0C6E-2AB3-42A8-908F-E2552F0BD2C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E28E-0BF9-4D71-B7AF-2FE0AB643A39}" type="datetimeFigureOut">
              <a:rPr lang="pt-PT" smtClean="0"/>
              <a:pPr/>
              <a:t>24-04-2014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0C6E-2AB3-42A8-908F-E2552F0BD2C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E28E-0BF9-4D71-B7AF-2FE0AB643A39}" type="datetimeFigureOut">
              <a:rPr lang="pt-PT" smtClean="0"/>
              <a:pPr/>
              <a:t>24-04-2014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0C6E-2AB3-42A8-908F-E2552F0BD2C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E28E-0BF9-4D71-B7AF-2FE0AB643A39}" type="datetimeFigureOut">
              <a:rPr lang="pt-PT" smtClean="0"/>
              <a:pPr/>
              <a:t>24-04-2014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0C6E-2AB3-42A8-908F-E2552F0BD2C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E28E-0BF9-4D71-B7AF-2FE0AB643A39}" type="datetimeFigureOut">
              <a:rPr lang="pt-PT" smtClean="0"/>
              <a:pPr/>
              <a:t>24-04-2014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0C6E-2AB3-42A8-908F-E2552F0BD2C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E28E-0BF9-4D71-B7AF-2FE0AB643A39}" type="datetimeFigureOut">
              <a:rPr lang="pt-PT" smtClean="0"/>
              <a:pPr/>
              <a:t>24-04-2014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0C6E-2AB3-42A8-908F-E2552F0BD2C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E28E-0BF9-4D71-B7AF-2FE0AB643A39}" type="datetimeFigureOut">
              <a:rPr lang="pt-PT" smtClean="0"/>
              <a:pPr/>
              <a:t>24-04-2014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0C6E-2AB3-42A8-908F-E2552F0BD2C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FE28E-0BF9-4D71-B7AF-2FE0AB643A39}" type="datetimeFigureOut">
              <a:rPr lang="pt-PT" smtClean="0"/>
              <a:pPr/>
              <a:t>24-04-2014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D0C6E-2AB3-42A8-908F-E2552F0BD2C4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jpeg"/><Relationship Id="rId3" Type="http://schemas.openxmlformats.org/officeDocument/2006/relationships/image" Target="../media/image40.jpeg"/><Relationship Id="rId7" Type="http://schemas.openxmlformats.org/officeDocument/2006/relationships/image" Target="../media/image42.png"/><Relationship Id="rId12" Type="http://schemas.openxmlformats.org/officeDocument/2006/relationships/hyperlink" Target="http://www.portugalglobal.pt/PT/Internacionalizar/Paginas/Servi&#231;osdeApoioaEmpresa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rtugalglobal.pt/PT/Paginas/ActividadePromocional.aspx" TargetMode="External"/><Relationship Id="rId11" Type="http://schemas.openxmlformats.org/officeDocument/2006/relationships/image" Target="../media/image46.png"/><Relationship Id="rId5" Type="http://schemas.openxmlformats.org/officeDocument/2006/relationships/image" Target="../media/image41.jpeg"/><Relationship Id="rId10" Type="http://schemas.openxmlformats.org/officeDocument/2006/relationships/image" Target="../media/image45.png"/><Relationship Id="rId4" Type="http://schemas.openxmlformats.org/officeDocument/2006/relationships/image" Target="../media/image3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5" Type="http://schemas.openxmlformats.org/officeDocument/2006/relationships/image" Target="../media/image5.wmf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hyperlink" Target="http://www.google.pt/url?sa=i&amp;rct=j&amp;q=&amp;esrc=s&amp;frm=1&amp;source=images&amp;cd=&amp;cad=rja&amp;uact=8&amp;docid=8sw6yvnlbChcyM&amp;tbnid=O7E9LdwR0xQImM:&amp;ved=0CAUQjRw&amp;url=http://educacaoaberta.org/rea/category/projeto&amp;ei=HHAxU5-IBciU0AXC_4D4DQ&amp;psig=AFQjCNEIkqJWViRsMRy_q89q8tP1gGWSoQ&amp;ust=1395835235142670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8.jpeg"/><Relationship Id="rId5" Type="http://schemas.openxmlformats.org/officeDocument/2006/relationships/image" Target="../media/image15.wmf"/><Relationship Id="rId15" Type="http://schemas.openxmlformats.org/officeDocument/2006/relationships/image" Target="../media/image12.jpeg"/><Relationship Id="rId10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18.jpeg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4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25.jpeg"/><Relationship Id="rId3" Type="http://schemas.openxmlformats.org/officeDocument/2006/relationships/image" Target="../media/image20.wmf"/><Relationship Id="rId21" Type="http://schemas.openxmlformats.org/officeDocument/2006/relationships/image" Target="../media/image28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11" Type="http://schemas.openxmlformats.org/officeDocument/2006/relationships/image" Target="../media/image12.jpeg"/><Relationship Id="rId5" Type="http://schemas.openxmlformats.org/officeDocument/2006/relationships/image" Target="../media/image4.jpeg"/><Relationship Id="rId15" Type="http://schemas.openxmlformats.org/officeDocument/2006/relationships/image" Target="../media/image22.png"/><Relationship Id="rId23" Type="http://schemas.openxmlformats.org/officeDocument/2006/relationships/image" Target="../media/image29.jpeg"/><Relationship Id="rId10" Type="http://schemas.openxmlformats.org/officeDocument/2006/relationships/image" Target="../media/image11.jpeg"/><Relationship Id="rId19" Type="http://schemas.openxmlformats.org/officeDocument/2006/relationships/image" Target="../media/image26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Relationship Id="rId14" Type="http://schemas.openxmlformats.org/officeDocument/2006/relationships/hyperlink" Target="http://portugalglobal.pt/PT" TargetMode="External"/><Relationship Id="rId2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30.wmf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wmf"/><Relationship Id="rId11" Type="http://schemas.openxmlformats.org/officeDocument/2006/relationships/image" Target="../media/image12.jpeg"/><Relationship Id="rId5" Type="http://schemas.openxmlformats.org/officeDocument/2006/relationships/image" Target="../media/image3.jpeg"/><Relationship Id="rId10" Type="http://schemas.openxmlformats.org/officeDocument/2006/relationships/image" Target="../media/image11.jpeg"/><Relationship Id="rId4" Type="http://schemas.openxmlformats.org/officeDocument/2006/relationships/image" Target="../media/image4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34.wmf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11" Type="http://schemas.openxmlformats.org/officeDocument/2006/relationships/image" Target="../media/image11.jpeg"/><Relationship Id="rId5" Type="http://schemas.openxmlformats.org/officeDocument/2006/relationships/image" Target="../media/image32.wmf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Rectangle 2"/>
          <p:cNvSpPr>
            <a:spLocks noChangeArrowheads="1"/>
          </p:cNvSpPr>
          <p:nvPr/>
        </p:nvSpPr>
        <p:spPr bwMode="auto">
          <a:xfrm>
            <a:off x="1116806" y="5412412"/>
            <a:ext cx="69088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pt-PT" sz="800" dirty="0" smtClean="0">
              <a:solidFill>
                <a:srgbClr val="0775B2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pt-PT" sz="800" dirty="0" smtClean="0">
              <a:solidFill>
                <a:srgbClr val="0775B2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PT" b="1" dirty="0" smtClean="0">
                <a:solidFill>
                  <a:srgbClr val="3696EE"/>
                </a:solidFill>
              </a:rPr>
              <a:t>24 de </a:t>
            </a:r>
            <a:r>
              <a:rPr lang="pt-PT" sz="1800" b="1" dirty="0" smtClean="0">
                <a:solidFill>
                  <a:srgbClr val="3696EE"/>
                </a:solidFill>
              </a:rPr>
              <a:t>Abril </a:t>
            </a:r>
            <a:r>
              <a:rPr lang="pt-PT" sz="1800" b="1" dirty="0" smtClean="0">
                <a:solidFill>
                  <a:srgbClr val="3696EE"/>
                </a:solidFill>
              </a:rPr>
              <a:t>de 2014</a:t>
            </a:r>
            <a:endParaRPr lang="pt-PT" sz="1800" b="1" dirty="0">
              <a:solidFill>
                <a:srgbClr val="3696EE"/>
              </a:solidFill>
            </a:endParaRPr>
          </a:p>
        </p:txBody>
      </p:sp>
      <p:pic>
        <p:nvPicPr>
          <p:cNvPr id="148488" name="Picture 8" descr="AICEP_RGB_ALTO_COR_FUNDO BRANCO"/>
          <p:cNvPicPr>
            <a:picLocks noChangeAspect="1" noChangeArrowheads="1"/>
          </p:cNvPicPr>
          <p:nvPr/>
        </p:nvPicPr>
        <p:blipFill>
          <a:blip r:embed="rId3" cstate="print"/>
          <a:srcRect l="5705" t="17123" r="6509" b="16493"/>
          <a:stretch>
            <a:fillRect/>
          </a:stretch>
        </p:blipFill>
        <p:spPr bwMode="auto">
          <a:xfrm>
            <a:off x="1798638" y="944563"/>
            <a:ext cx="5545137" cy="3276525"/>
          </a:xfrm>
          <a:prstGeom prst="rect">
            <a:avLst/>
          </a:prstGeom>
          <a:noFill/>
        </p:spPr>
      </p:pic>
      <p:sp>
        <p:nvSpPr>
          <p:cNvPr id="2" name="Rectângulo 1"/>
          <p:cNvSpPr/>
          <p:nvPr/>
        </p:nvSpPr>
        <p:spPr>
          <a:xfrm>
            <a:off x="1259632" y="4653136"/>
            <a:ext cx="64807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tx2"/>
                </a:solidFill>
              </a:rPr>
              <a:t>O papel da AICEP na Internacionalização das Empresas Portuguesas</a:t>
            </a:r>
            <a:endParaRPr lang="pt-PT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6194" name="Picture 2" descr="AICEP_RGB_BAIXO_COR_FUNDO BR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6154738"/>
            <a:ext cx="2411412" cy="703262"/>
          </a:xfrm>
          <a:prstGeom prst="rect">
            <a:avLst/>
          </a:prstGeom>
          <a:noFill/>
        </p:spPr>
      </p:pic>
      <p:sp>
        <p:nvSpPr>
          <p:cNvPr id="1416195" name="Text Box 3"/>
          <p:cNvSpPr txBox="1">
            <a:spLocks noChangeArrowheads="1"/>
          </p:cNvSpPr>
          <p:nvPr/>
        </p:nvSpPr>
        <p:spPr bwMode="auto">
          <a:xfrm>
            <a:off x="2144713" y="222250"/>
            <a:ext cx="69992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pt-PT" sz="2400" b="0">
                <a:solidFill>
                  <a:srgbClr val="FF0000"/>
                </a:solidFill>
              </a:rPr>
              <a:t>A aicep Portugal Global</a:t>
            </a:r>
          </a:p>
        </p:txBody>
      </p:sp>
      <p:pic>
        <p:nvPicPr>
          <p:cNvPr id="1416196" name="Picture 7" descr="Bolas em linha"/>
          <p:cNvPicPr>
            <a:picLocks noChangeAspect="1" noChangeArrowheads="1"/>
          </p:cNvPicPr>
          <p:nvPr/>
        </p:nvPicPr>
        <p:blipFill>
          <a:blip r:embed="rId4" cstate="print"/>
          <a:srcRect l="4959" t="-8426"/>
          <a:stretch>
            <a:fillRect/>
          </a:stretch>
        </p:blipFill>
        <p:spPr bwMode="auto">
          <a:xfrm>
            <a:off x="0" y="153988"/>
            <a:ext cx="20510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00050" y="1314450"/>
            <a:ext cx="1454150" cy="1395413"/>
            <a:chOff x="4222869" y="4070194"/>
            <a:chExt cx="1454031" cy="1395074"/>
          </a:xfrm>
        </p:grpSpPr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4222869" y="4070194"/>
              <a:ext cx="272932" cy="2681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pt-PT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4362570" y="4966843"/>
              <a:ext cx="171330" cy="18092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pt-PT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4222870" y="4433443"/>
              <a:ext cx="171330" cy="180926"/>
            </a:xfrm>
            <a:prstGeom prst="ellipse">
              <a:avLst/>
            </a:prstGeom>
            <a:solidFill>
              <a:srgbClr val="339933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pt-PT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auto">
            <a:xfrm>
              <a:off x="4248270" y="4712843"/>
              <a:ext cx="171330" cy="180926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pt-PT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3" name="Oval 22"/>
            <p:cNvSpPr>
              <a:spLocks noChangeArrowheads="1"/>
            </p:cNvSpPr>
            <p:nvPr/>
          </p:nvSpPr>
          <p:spPr bwMode="auto">
            <a:xfrm>
              <a:off x="4572000" y="5227421"/>
              <a:ext cx="165100" cy="174347"/>
            </a:xfrm>
            <a:prstGeom prst="ellipse">
              <a:avLst/>
            </a:prstGeom>
            <a:solidFill>
              <a:srgbClr val="339933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pt-PT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4826000" y="5290921"/>
              <a:ext cx="165100" cy="174347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pt-PT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5041900" y="5278221"/>
              <a:ext cx="165100" cy="1743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pt-PT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5283200" y="5227421"/>
              <a:ext cx="165100" cy="174347"/>
            </a:xfrm>
            <a:prstGeom prst="ellipse">
              <a:avLst/>
            </a:prstGeom>
            <a:solidFill>
              <a:srgbClr val="339933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pt-PT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5511800" y="5100421"/>
              <a:ext cx="165100" cy="174347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pt-PT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39237" y="4616295"/>
            <a:ext cx="1682812" cy="1582898"/>
            <a:chOff x="1883" y="2919"/>
            <a:chExt cx="1009" cy="94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1910" y="2919"/>
              <a:ext cx="966" cy="946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99FF">
                    <a:gamma/>
                    <a:shade val="7647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pt-PT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1883" y="3100"/>
              <a:ext cx="1009" cy="57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ct val="30000"/>
                </a:spcAft>
                <a:buClr>
                  <a:srgbClr val="0091D1"/>
                </a:buClr>
                <a:defRPr/>
              </a:pPr>
              <a:r>
                <a:rPr lang="es-ES" sz="1400" b="1" dirty="0">
                  <a:solidFill>
                    <a:srgbClr val="FFFFFF"/>
                  </a:solidFill>
                  <a:latin typeface="Arial" charset="0"/>
                </a:rPr>
                <a:t>Lógica de </a:t>
              </a:r>
              <a:r>
                <a:rPr lang="es-ES" sz="1400" b="1" dirty="0" err="1">
                  <a:solidFill>
                    <a:srgbClr val="FFFFFF"/>
                  </a:solidFill>
                  <a:latin typeface="Arial" charset="0"/>
                </a:rPr>
                <a:t>proximidade</a:t>
              </a:r>
              <a:endParaRPr lang="es-ES" sz="14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>
                <a:lnSpc>
                  <a:spcPct val="130000"/>
                </a:lnSpc>
                <a:spcAft>
                  <a:spcPct val="30000"/>
                </a:spcAft>
                <a:buClr>
                  <a:srgbClr val="0091D1"/>
                </a:buClr>
                <a:defRPr/>
              </a:pPr>
              <a:r>
                <a:rPr lang="es-ES" sz="1400" b="1" dirty="0" err="1">
                  <a:solidFill>
                    <a:srgbClr val="FFFFFF"/>
                  </a:solidFill>
                  <a:latin typeface="Arial" charset="0"/>
                </a:rPr>
                <a:t>às</a:t>
              </a:r>
              <a:r>
                <a:rPr lang="es-ES" sz="1400" b="1" dirty="0">
                  <a:solidFill>
                    <a:srgbClr val="FFFFFF"/>
                  </a:solidFill>
                  <a:latin typeface="Arial" charset="0"/>
                </a:rPr>
                <a:t> empresas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097087" y="4267201"/>
            <a:ext cx="1779588" cy="1701800"/>
            <a:chOff x="1367" y="2688"/>
            <a:chExt cx="1121" cy="10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Oval 20"/>
            <p:cNvSpPr>
              <a:spLocks noChangeArrowheads="1"/>
            </p:cNvSpPr>
            <p:nvPr/>
          </p:nvSpPr>
          <p:spPr bwMode="auto">
            <a:xfrm>
              <a:off x="1367" y="2688"/>
              <a:ext cx="1116" cy="1072"/>
            </a:xfrm>
            <a:prstGeom prst="ellipse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GB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16230" name="Rectangle 21"/>
            <p:cNvSpPr>
              <a:spLocks noChangeArrowheads="1"/>
            </p:cNvSpPr>
            <p:nvPr/>
          </p:nvSpPr>
          <p:spPr bwMode="auto">
            <a:xfrm>
              <a:off x="1407" y="2961"/>
              <a:ext cx="1081" cy="67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66FF33"/>
                </a:buClr>
              </a:pPr>
              <a:r>
                <a:rPr lang="es-ES" sz="1600" b="1" dirty="0">
                  <a:solidFill>
                    <a:schemeClr val="bg1"/>
                  </a:solidFill>
                </a:rPr>
                <a:t>Gestor  de Cliente como contacto privilegiado </a:t>
              </a:r>
              <a:r>
                <a:rPr lang="es-ES" sz="1600" b="1" dirty="0" err="1">
                  <a:solidFill>
                    <a:schemeClr val="bg1"/>
                  </a:solidFill>
                </a:rPr>
                <a:t>na</a:t>
              </a:r>
              <a:r>
                <a:rPr lang="es-ES" sz="1600" b="1" dirty="0">
                  <a:solidFill>
                    <a:schemeClr val="bg1"/>
                  </a:solidFill>
                </a:rPr>
                <a:t> 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AICEP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4189413" y="3871913"/>
            <a:ext cx="2144713" cy="2022475"/>
            <a:chOff x="2639" y="2439"/>
            <a:chExt cx="1351" cy="12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2639" y="2439"/>
              <a:ext cx="1351" cy="1274"/>
            </a:xfrm>
            <a:prstGeom prst="ellipse">
              <a:avLst/>
            </a:prstGeom>
            <a:gradFill rotWithShape="1">
              <a:gsLst>
                <a:gs pos="0">
                  <a:srgbClr val="FE0000"/>
                </a:gs>
                <a:gs pos="100000">
                  <a:srgbClr val="FE0000">
                    <a:gamma/>
                    <a:shade val="7647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GB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16235" name="Rectangle 27"/>
            <p:cNvSpPr>
              <a:spLocks noChangeArrowheads="1"/>
            </p:cNvSpPr>
            <p:nvPr/>
          </p:nvSpPr>
          <p:spPr bwMode="auto">
            <a:xfrm>
              <a:off x="2693" y="2568"/>
              <a:ext cx="1241" cy="100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ct val="30000"/>
                </a:spcAft>
                <a:buClr>
                  <a:srgbClr val="0091D1"/>
                </a:buClr>
              </a:pPr>
              <a:r>
                <a:rPr lang="es-ES" sz="1400" b="1" dirty="0" err="1">
                  <a:solidFill>
                    <a:srgbClr val="FFFFFF"/>
                  </a:solidFill>
                </a:rPr>
                <a:t>Apoio</a:t>
              </a:r>
              <a:r>
                <a:rPr lang="es-ES" sz="1400" b="1" dirty="0">
                  <a:solidFill>
                    <a:srgbClr val="FFFFFF"/>
                  </a:solidFill>
                </a:rPr>
                <a:t> personalizado </a:t>
              </a:r>
            </a:p>
            <a:p>
              <a:pPr algn="ctr">
                <a:lnSpc>
                  <a:spcPct val="130000"/>
                </a:lnSpc>
                <a:spcAft>
                  <a:spcPct val="30000"/>
                </a:spcAft>
                <a:buClr>
                  <a:srgbClr val="0091D1"/>
                </a:buClr>
              </a:pPr>
              <a:r>
                <a:rPr lang="es-ES" sz="1400" b="1" dirty="0">
                  <a:solidFill>
                    <a:srgbClr val="FFFFFF"/>
                  </a:solidFill>
                </a:rPr>
                <a:t>e </a:t>
              </a:r>
              <a:r>
                <a:rPr lang="es-ES" sz="1400" b="1" dirty="0" err="1">
                  <a:solidFill>
                    <a:srgbClr val="FFFFFF"/>
                  </a:solidFill>
                </a:rPr>
                <a:t>pontual</a:t>
              </a:r>
              <a:r>
                <a:rPr lang="es-ES" sz="1400" b="1" dirty="0">
                  <a:solidFill>
                    <a:srgbClr val="FFFFFF"/>
                  </a:solidFill>
                </a:rPr>
                <a:t> </a:t>
              </a:r>
              <a:r>
                <a:rPr lang="es-ES" sz="1400" b="1" dirty="0" err="1">
                  <a:solidFill>
                    <a:srgbClr val="FFFFFF"/>
                  </a:solidFill>
                </a:rPr>
                <a:t>ou</a:t>
              </a:r>
              <a:r>
                <a:rPr lang="es-ES" sz="1400" b="1" dirty="0">
                  <a:solidFill>
                    <a:srgbClr val="FFFFFF"/>
                  </a:solidFill>
                </a:rPr>
                <a:t> </a:t>
              </a:r>
              <a:r>
                <a:rPr lang="es-ES" sz="1400" b="1" dirty="0" err="1">
                  <a:solidFill>
                    <a:srgbClr val="FFFFFF"/>
                  </a:solidFill>
                </a:rPr>
                <a:t>apoio</a:t>
              </a:r>
              <a:r>
                <a:rPr lang="es-ES" sz="1400" b="1" dirty="0">
                  <a:solidFill>
                    <a:srgbClr val="FFFFFF"/>
                  </a:solidFill>
                </a:rPr>
                <a:t> integrado durante todo </a:t>
              </a:r>
              <a:r>
                <a:rPr lang="es-ES" sz="1400" b="1" dirty="0" err="1">
                  <a:solidFill>
                    <a:srgbClr val="FFFFFF"/>
                  </a:solidFill>
                </a:rPr>
                <a:t>processo</a:t>
              </a:r>
              <a:r>
                <a:rPr lang="es-ES" sz="1400" b="1" dirty="0">
                  <a:solidFill>
                    <a:srgbClr val="FFFFFF"/>
                  </a:solidFill>
                </a:rPr>
                <a:t> de </a:t>
              </a:r>
            </a:p>
            <a:p>
              <a:pPr algn="ctr">
                <a:lnSpc>
                  <a:spcPct val="130000"/>
                </a:lnSpc>
                <a:spcAft>
                  <a:spcPct val="30000"/>
                </a:spcAft>
                <a:buClr>
                  <a:srgbClr val="0091D1"/>
                </a:buClr>
              </a:pPr>
              <a:r>
                <a:rPr lang="es-ES" sz="1400" b="1" dirty="0" err="1">
                  <a:solidFill>
                    <a:srgbClr val="FFFFFF"/>
                  </a:solidFill>
                </a:rPr>
                <a:t>internacionalização</a:t>
              </a:r>
              <a:endParaRPr lang="es-E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529388" y="3615208"/>
            <a:ext cx="2571750" cy="2478088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7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endParaRPr lang="en-GB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16240" name="Rectangle 25"/>
          <p:cNvSpPr>
            <a:spLocks noChangeArrowheads="1"/>
          </p:cNvSpPr>
          <p:nvPr/>
        </p:nvSpPr>
        <p:spPr bwMode="auto">
          <a:xfrm>
            <a:off x="6669088" y="4199409"/>
            <a:ext cx="2312987" cy="147732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rgbClr val="808080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66FF33"/>
              </a:buClr>
            </a:pPr>
            <a:r>
              <a:rPr lang="pt-PT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Uma</a:t>
            </a:r>
            <a:r>
              <a:rPr lang="es-ES" b="1" dirty="0">
                <a:solidFill>
                  <a:srgbClr val="FFFFFF"/>
                </a:solidFill>
              </a:rPr>
              <a:t> Rede Externa </a:t>
            </a:r>
            <a:r>
              <a:rPr lang="es-ES" b="1" dirty="0" err="1">
                <a:solidFill>
                  <a:srgbClr val="FFFFFF"/>
                </a:solidFill>
              </a:rPr>
              <a:t>reforçada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com</a:t>
            </a:r>
            <a:r>
              <a:rPr lang="es-ES" b="1" dirty="0">
                <a:solidFill>
                  <a:srgbClr val="FFFFFF"/>
                </a:solidFill>
              </a:rPr>
              <a:t> a </a:t>
            </a:r>
            <a:r>
              <a:rPr lang="es-ES" b="1" dirty="0" err="1">
                <a:solidFill>
                  <a:srgbClr val="FFFFFF"/>
                </a:solidFill>
              </a:rPr>
              <a:t>integração</a:t>
            </a:r>
            <a:r>
              <a:rPr lang="es-ES" b="1" dirty="0">
                <a:solidFill>
                  <a:srgbClr val="FFFFFF"/>
                </a:solidFill>
              </a:rPr>
              <a:t> das redes externas </a:t>
            </a:r>
            <a:r>
              <a:rPr lang="es-ES" b="1" dirty="0" err="1">
                <a:solidFill>
                  <a:srgbClr val="FFFFFF"/>
                </a:solidFill>
              </a:rPr>
              <a:t>nas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Embaixadas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14339" name="Rectangle 19"/>
          <p:cNvSpPr>
            <a:spLocks noChangeArrowheads="1"/>
          </p:cNvSpPr>
          <p:nvPr/>
        </p:nvSpPr>
        <p:spPr bwMode="auto">
          <a:xfrm>
            <a:off x="1547664" y="692696"/>
            <a:ext cx="7450137" cy="380411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rgbClr val="808080"/>
            </a:prstShdw>
          </a:effectLst>
        </p:spPr>
        <p:txBody>
          <a:bodyPr anchor="ctr">
            <a:spAutoFit/>
          </a:bodyPr>
          <a:lstStyle/>
          <a:p>
            <a:pPr marL="363538" indent="538163" algn="just">
              <a:spcBef>
                <a:spcPct val="20000"/>
              </a:spcBef>
              <a:buClr>
                <a:srgbClr val="66FF33"/>
              </a:buClr>
            </a:pPr>
            <a:r>
              <a:rPr lang="pt-PT" dirty="0">
                <a:solidFill>
                  <a:srgbClr val="0070C0"/>
                </a:solidFill>
              </a:rPr>
              <a:t>a</a:t>
            </a:r>
            <a:r>
              <a:rPr lang="pt-PT" dirty="0" smtClean="0">
                <a:solidFill>
                  <a:srgbClr val="0070C0"/>
                </a:solidFill>
              </a:rPr>
              <a:t>icep </a:t>
            </a:r>
            <a:r>
              <a:rPr lang="pt-PT" dirty="0">
                <a:solidFill>
                  <a:srgbClr val="0070C0"/>
                </a:solidFill>
              </a:rPr>
              <a:t>Portugal Global</a:t>
            </a:r>
            <a:r>
              <a:rPr lang="pt-PT" b="0" dirty="0">
                <a:solidFill>
                  <a:srgbClr val="0070C0"/>
                </a:solidFill>
              </a:rPr>
              <a:t>  é uma agência pública de natureza empresarial, cuja missão é:</a:t>
            </a:r>
          </a:p>
          <a:p>
            <a:pPr marL="363538" indent="538163" algn="just">
              <a:spcBef>
                <a:spcPct val="20000"/>
              </a:spcBef>
              <a:buClr>
                <a:srgbClr val="66FF33"/>
              </a:buClr>
            </a:pPr>
            <a:endParaRPr lang="pt-PT" b="0" dirty="0">
              <a:solidFill>
                <a:srgbClr val="0070C0"/>
              </a:solidFill>
            </a:endParaRPr>
          </a:p>
          <a:p>
            <a:pPr marL="363538" indent="538163" algn="just">
              <a:spcBef>
                <a:spcPct val="20000"/>
              </a:spcBef>
              <a:buClr>
                <a:srgbClr val="66FF33"/>
              </a:buClr>
            </a:pPr>
            <a:r>
              <a:rPr lang="pt-PT" b="0" dirty="0">
                <a:solidFill>
                  <a:srgbClr val="0070C0"/>
                </a:solidFill>
              </a:rPr>
              <a:t>	Atrair investimento estrangeiro para Portugal, acompanhando os investidores internacionais e nacionais em todos os  seus </a:t>
            </a:r>
            <a:r>
              <a:rPr lang="pt-PT" b="0" dirty="0" smtClean="0">
                <a:solidFill>
                  <a:srgbClr val="0070C0"/>
                </a:solidFill>
              </a:rPr>
              <a:t>contactos </a:t>
            </a:r>
            <a:r>
              <a:rPr lang="pt-PT" b="0" dirty="0">
                <a:solidFill>
                  <a:srgbClr val="0070C0"/>
                </a:solidFill>
              </a:rPr>
              <a:t>com a administração pública, facilitando todo o processo do investimento.</a:t>
            </a:r>
          </a:p>
          <a:p>
            <a:pPr marL="363538" indent="538163" algn="just">
              <a:spcBef>
                <a:spcPct val="20000"/>
              </a:spcBef>
              <a:buClr>
                <a:srgbClr val="66FF33"/>
              </a:buClr>
            </a:pPr>
            <a:endParaRPr lang="pt-PT" b="0" dirty="0">
              <a:solidFill>
                <a:srgbClr val="0070C0"/>
              </a:solidFill>
            </a:endParaRPr>
          </a:p>
          <a:p>
            <a:pPr marL="363538" indent="538163" algn="just">
              <a:spcBef>
                <a:spcPct val="20000"/>
              </a:spcBef>
              <a:buClr>
                <a:srgbClr val="66FF33"/>
              </a:buClr>
              <a:buFontTx/>
              <a:buAutoNum type="arabicPeriod"/>
            </a:pPr>
            <a:endParaRPr lang="pt-PT" b="0" dirty="0">
              <a:solidFill>
                <a:srgbClr val="0070C0"/>
              </a:solidFill>
            </a:endParaRPr>
          </a:p>
          <a:p>
            <a:pPr marL="363538" indent="538163" algn="just">
              <a:spcBef>
                <a:spcPct val="20000"/>
              </a:spcBef>
              <a:buClr>
                <a:srgbClr val="66FF33"/>
              </a:buClr>
            </a:pPr>
            <a:r>
              <a:rPr lang="pt-PT" b="0" dirty="0">
                <a:solidFill>
                  <a:srgbClr val="0070C0"/>
                </a:solidFill>
              </a:rPr>
              <a:t>	Apoiar a expansão internacional dos negócios das empresas portuguesas, posicionando-nos como facilitadores</a:t>
            </a:r>
          </a:p>
          <a:p>
            <a:pPr marL="363538" indent="538163" algn="just">
              <a:spcBef>
                <a:spcPct val="20000"/>
              </a:spcBef>
              <a:buClr>
                <a:srgbClr val="66FF33"/>
              </a:buClr>
            </a:pPr>
            <a:endParaRPr lang="pt-PT" b="0" dirty="0">
              <a:solidFill>
                <a:srgbClr val="0070C0"/>
              </a:solidFill>
            </a:endParaRPr>
          </a:p>
          <a:p>
            <a:pPr marL="363538" indent="538163" algn="just">
              <a:spcBef>
                <a:spcPct val="20000"/>
              </a:spcBef>
              <a:buClr>
                <a:srgbClr val="66FF33"/>
              </a:buClr>
            </a:pPr>
            <a:r>
              <a:rPr lang="pt-PT" b="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8242" name="Picture 2" descr="AICEP_RGB_BAIXO_COR_FUNDO BR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6154738"/>
            <a:ext cx="2411412" cy="703262"/>
          </a:xfrm>
          <a:prstGeom prst="rect">
            <a:avLst/>
          </a:prstGeom>
          <a:noFill/>
        </p:spPr>
      </p:pic>
      <p:sp>
        <p:nvSpPr>
          <p:cNvPr id="1418243" name="Text Box 3"/>
          <p:cNvSpPr txBox="1">
            <a:spLocks noChangeArrowheads="1"/>
          </p:cNvSpPr>
          <p:nvPr/>
        </p:nvSpPr>
        <p:spPr bwMode="auto">
          <a:xfrm>
            <a:off x="2144713" y="222250"/>
            <a:ext cx="69992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pt-PT" sz="2400" b="0" dirty="0">
                <a:solidFill>
                  <a:srgbClr val="FF0000"/>
                </a:solidFill>
              </a:rPr>
              <a:t>Canais de Relacionamento</a:t>
            </a:r>
          </a:p>
        </p:txBody>
      </p:sp>
      <p:pic>
        <p:nvPicPr>
          <p:cNvPr id="1418244" name="Picture 4" descr="Untitled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841375"/>
            <a:ext cx="3925888" cy="858838"/>
          </a:xfrm>
          <a:prstGeom prst="rect">
            <a:avLst/>
          </a:prstGeom>
          <a:noFill/>
        </p:spPr>
      </p:pic>
      <p:pic>
        <p:nvPicPr>
          <p:cNvPr id="1418245" name="Picture 7" descr="Bolas em linha"/>
          <p:cNvPicPr>
            <a:picLocks noChangeAspect="1" noChangeArrowheads="1"/>
          </p:cNvPicPr>
          <p:nvPr/>
        </p:nvPicPr>
        <p:blipFill>
          <a:blip r:embed="rId5" cstate="print"/>
          <a:srcRect l="4959" t="-8426"/>
          <a:stretch>
            <a:fillRect/>
          </a:stretch>
        </p:blipFill>
        <p:spPr bwMode="auto">
          <a:xfrm>
            <a:off x="0" y="153988"/>
            <a:ext cx="20510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8246" name="Picture 6" descr="Mapa Portugal PTG lojas de exportacao"/>
          <p:cNvPicPr>
            <a:picLocks noChangeAspect="1" noChangeArrowheads="1"/>
          </p:cNvPicPr>
          <p:nvPr/>
        </p:nvPicPr>
        <p:blipFill>
          <a:blip r:embed="rId6" cstate="print"/>
          <a:srcRect t="5911" b="4796"/>
          <a:stretch>
            <a:fillRect/>
          </a:stretch>
        </p:blipFill>
        <p:spPr bwMode="auto">
          <a:xfrm>
            <a:off x="395536" y="1772816"/>
            <a:ext cx="6408738" cy="4806950"/>
          </a:xfrm>
          <a:prstGeom prst="rect">
            <a:avLst/>
          </a:prstGeom>
          <a:noFill/>
        </p:spPr>
      </p:pic>
      <p:sp>
        <p:nvSpPr>
          <p:cNvPr id="1418248" name="Text Box 8"/>
          <p:cNvSpPr txBox="1">
            <a:spLocks noChangeArrowheads="1"/>
          </p:cNvSpPr>
          <p:nvPr/>
        </p:nvSpPr>
        <p:spPr bwMode="auto">
          <a:xfrm>
            <a:off x="6948488" y="2349500"/>
            <a:ext cx="2016125" cy="200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t-PT">
                <a:solidFill>
                  <a:srgbClr val="0091D1"/>
                </a:solidFill>
              </a:rPr>
              <a:t>Projecto apresentado como uma </a:t>
            </a:r>
            <a:r>
              <a:rPr lang="pt-PT">
                <a:solidFill>
                  <a:srgbClr val="FE0000"/>
                </a:solidFill>
              </a:rPr>
              <a:t>“Boa Prática</a:t>
            </a:r>
            <a:r>
              <a:rPr lang="pt-PT">
                <a:solidFill>
                  <a:srgbClr val="0091D1"/>
                </a:solidFill>
              </a:rPr>
              <a:t>” na implementação do SBA, em Budapeste, a convite da </a:t>
            </a:r>
            <a:r>
              <a:rPr lang="pt-PT">
                <a:solidFill>
                  <a:srgbClr val="FE0000"/>
                </a:solidFill>
              </a:rPr>
              <a:t>Comissão Europeia</a:t>
            </a:r>
            <a:r>
              <a:rPr lang="pt-PT">
                <a:solidFill>
                  <a:srgbClr val="0091D1"/>
                </a:solidFill>
              </a:rPr>
              <a:t> (Maio 2011).</a:t>
            </a:r>
          </a:p>
          <a:p>
            <a:pPr algn="l"/>
            <a:endParaRPr lang="pt-PT">
              <a:solidFill>
                <a:srgbClr val="0091D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27088" y="2340067"/>
            <a:ext cx="2293937" cy="3761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pt-BR" sz="1600" dirty="0">
                <a:solidFill>
                  <a:schemeClr val="bg1"/>
                </a:solidFill>
              </a:rPr>
              <a:t>Aveiro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pt-BR" sz="1600" dirty="0">
                <a:solidFill>
                  <a:schemeClr val="bg1"/>
                </a:solidFill>
              </a:rPr>
              <a:t>Braga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pt-BR" sz="1600" dirty="0">
                <a:solidFill>
                  <a:schemeClr val="bg1"/>
                </a:solidFill>
              </a:rPr>
              <a:t>Bragança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pt-BR" sz="1600" dirty="0">
                <a:solidFill>
                  <a:schemeClr val="bg1"/>
                </a:solidFill>
              </a:rPr>
              <a:t>Coimbra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pt-BR" altLang="ja-JP" sz="1600" dirty="0" smtClean="0">
                <a:solidFill>
                  <a:schemeClr val="bg1"/>
                </a:solidFill>
                <a:ea typeface="MS PGothic" pitchFamily="34" charset="-128"/>
              </a:rPr>
              <a:t>Évora</a:t>
            </a:r>
            <a:endParaRPr lang="pt-BR" altLang="ja-JP" sz="1600" dirty="0">
              <a:solidFill>
                <a:schemeClr val="bg1"/>
              </a:solidFill>
              <a:ea typeface="MS PGothic" pitchFamily="34" charset="-128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pt-BR" altLang="ja-JP" sz="1600" dirty="0">
                <a:solidFill>
                  <a:schemeClr val="bg1"/>
                </a:solidFill>
                <a:ea typeface="MS PGothic" pitchFamily="34" charset="-128"/>
              </a:rPr>
              <a:t>Faro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pt-BR" altLang="ja-JP" sz="1600" dirty="0">
                <a:solidFill>
                  <a:schemeClr val="bg1"/>
                </a:solidFill>
                <a:ea typeface="MS PGothic" pitchFamily="34" charset="-128"/>
              </a:rPr>
              <a:t>Guarda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pt-BR" altLang="ja-JP" sz="1600" dirty="0" err="1">
                <a:solidFill>
                  <a:schemeClr val="bg1"/>
                </a:solidFill>
                <a:ea typeface="MS PGothic" pitchFamily="34" charset="-128"/>
              </a:rPr>
              <a:t>Leiria</a:t>
            </a:r>
            <a:endParaRPr lang="pt-BR" altLang="ja-JP" sz="1600" dirty="0">
              <a:solidFill>
                <a:schemeClr val="bg1"/>
              </a:solidFill>
              <a:ea typeface="MS PGothic" pitchFamily="34" charset="-128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pt-BR" altLang="ja-JP" sz="1600" dirty="0">
                <a:solidFill>
                  <a:schemeClr val="bg1"/>
                </a:solidFill>
                <a:ea typeface="MS PGothic" pitchFamily="34" charset="-128"/>
              </a:rPr>
              <a:t>Lisboa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pt-BR" altLang="ja-JP" sz="1600" dirty="0">
                <a:solidFill>
                  <a:schemeClr val="bg1"/>
                </a:solidFill>
                <a:ea typeface="MS PGothic" pitchFamily="34" charset="-128"/>
              </a:rPr>
              <a:t>Porto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pt-BR" altLang="ja-JP" sz="1600" dirty="0" smtClean="0">
                <a:solidFill>
                  <a:schemeClr val="bg1"/>
                </a:solidFill>
                <a:ea typeface="MS PGothic" pitchFamily="34" charset="-128"/>
              </a:rPr>
              <a:t>R. A. Açores</a:t>
            </a:r>
            <a:endParaRPr lang="pt-BR" sz="1600" dirty="0"/>
          </a:p>
        </p:txBody>
      </p:sp>
      <p:sp>
        <p:nvSpPr>
          <p:cNvPr id="2" name="Oval 1"/>
          <p:cNvSpPr/>
          <p:nvPr/>
        </p:nvSpPr>
        <p:spPr>
          <a:xfrm>
            <a:off x="5652120" y="3429000"/>
            <a:ext cx="439812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Oval 2"/>
          <p:cNvSpPr/>
          <p:nvPr/>
        </p:nvSpPr>
        <p:spPr>
          <a:xfrm>
            <a:off x="5004048" y="4005064"/>
            <a:ext cx="719311" cy="2790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Oval 3"/>
          <p:cNvSpPr/>
          <p:nvPr/>
        </p:nvSpPr>
        <p:spPr>
          <a:xfrm>
            <a:off x="4860032" y="5517232"/>
            <a:ext cx="359655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3347864" y="4581128"/>
            <a:ext cx="720080" cy="720080"/>
          </a:xfrm>
          <a:prstGeom prst="rect">
            <a:avLst/>
          </a:prstGeom>
          <a:solidFill>
            <a:srgbClr val="32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8242" name="Picture 2" descr="AICEP_RGB_BAIXO_COR_FUNDO BR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6154738"/>
            <a:ext cx="2411412" cy="703262"/>
          </a:xfrm>
          <a:prstGeom prst="rect">
            <a:avLst/>
          </a:prstGeom>
          <a:noFill/>
        </p:spPr>
      </p:pic>
      <p:sp>
        <p:nvSpPr>
          <p:cNvPr id="1418243" name="Text Box 3"/>
          <p:cNvSpPr txBox="1">
            <a:spLocks noChangeArrowheads="1"/>
          </p:cNvSpPr>
          <p:nvPr/>
        </p:nvSpPr>
        <p:spPr bwMode="auto">
          <a:xfrm>
            <a:off x="2144713" y="222250"/>
            <a:ext cx="69992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pt-PT" sz="2400" b="0" dirty="0">
                <a:solidFill>
                  <a:srgbClr val="FF0000"/>
                </a:solidFill>
              </a:rPr>
              <a:t>Canais de Relacionamento</a:t>
            </a:r>
          </a:p>
        </p:txBody>
      </p:sp>
      <p:pic>
        <p:nvPicPr>
          <p:cNvPr id="1418245" name="Picture 7" descr="Bolas em linha"/>
          <p:cNvPicPr>
            <a:picLocks noChangeAspect="1" noChangeArrowheads="1"/>
          </p:cNvPicPr>
          <p:nvPr/>
        </p:nvPicPr>
        <p:blipFill>
          <a:blip r:embed="rId4" cstate="print"/>
          <a:srcRect l="4959" t="-8426"/>
          <a:stretch>
            <a:fillRect/>
          </a:stretch>
        </p:blipFill>
        <p:spPr bwMode="auto">
          <a:xfrm>
            <a:off x="0" y="153988"/>
            <a:ext cx="20510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-72008" y="1269246"/>
            <a:ext cx="9180512" cy="5588754"/>
            <a:chOff x="-72008" y="1269246"/>
            <a:chExt cx="9180512" cy="5588754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72008" y="1307658"/>
              <a:ext cx="4572000" cy="5550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9992" y="1269246"/>
              <a:ext cx="4608512" cy="5570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134"/>
          <p:cNvSpPr>
            <a:spLocks noChangeArrowheads="1"/>
          </p:cNvSpPr>
          <p:nvPr/>
        </p:nvSpPr>
        <p:spPr bwMode="auto">
          <a:xfrm>
            <a:off x="113854" y="5033119"/>
            <a:ext cx="971550" cy="971550"/>
          </a:xfrm>
          <a:prstGeom prst="ellipse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177800" indent="-177800" algn="ctr">
              <a:lnSpc>
                <a:spcPct val="80000"/>
              </a:lnSpc>
            </a:pPr>
            <a:r>
              <a:rPr lang="pt-PT" sz="1000" b="0" dirty="0">
                <a:solidFill>
                  <a:schemeClr val="bg1"/>
                </a:solidFill>
                <a:cs typeface="Arial" charset="0"/>
              </a:rPr>
              <a:t>Recursos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20483" name="Oval 133"/>
          <p:cNvSpPr>
            <a:spLocks noChangeArrowheads="1"/>
          </p:cNvSpPr>
          <p:nvPr/>
        </p:nvSpPr>
        <p:spPr bwMode="auto">
          <a:xfrm>
            <a:off x="113854" y="2928541"/>
            <a:ext cx="971550" cy="973137"/>
          </a:xfrm>
          <a:prstGeom prst="ellipse">
            <a:avLst/>
          </a:prstGeom>
          <a:solidFill>
            <a:srgbClr val="C0C0C0"/>
          </a:solidFill>
          <a:ln w="31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177800" indent="-177800" algn="ctr"/>
            <a:r>
              <a:rPr lang="pt-PT" sz="1000" b="0">
                <a:solidFill>
                  <a:schemeClr val="bg1"/>
                </a:solidFill>
              </a:rPr>
              <a:t>Produtos / </a:t>
            </a:r>
          </a:p>
          <a:p>
            <a:pPr marL="177800" indent="-177800" algn="ctr"/>
            <a:r>
              <a:rPr lang="pt-PT" sz="1000" b="0">
                <a:solidFill>
                  <a:schemeClr val="bg1"/>
                </a:solidFill>
              </a:rPr>
              <a:t>Serviços</a:t>
            </a:r>
            <a:endParaRPr lang="en-US" sz="1000" b="0">
              <a:solidFill>
                <a:schemeClr val="bg1"/>
              </a:solidFill>
            </a:endParaRPr>
          </a:p>
        </p:txBody>
      </p:sp>
      <p:sp>
        <p:nvSpPr>
          <p:cNvPr id="21530" name="AutoShape 130"/>
          <p:cNvSpPr>
            <a:spLocks noChangeArrowheads="1"/>
          </p:cNvSpPr>
          <p:nvPr/>
        </p:nvSpPr>
        <p:spPr bwMode="auto">
          <a:xfrm>
            <a:off x="1510854" y="2058492"/>
            <a:ext cx="7405687" cy="506412"/>
          </a:xfrm>
          <a:prstGeom prst="roundRect">
            <a:avLst>
              <a:gd name="adj" fmla="val 13745"/>
            </a:avLst>
          </a:prstGeom>
          <a:noFill/>
          <a:ln w="127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444500" indent="-444500" algn="ctr"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pt-PT" sz="1900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Cadeia de Valor do Processo de Internacionalização/Exportação</a:t>
            </a: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952625" y="179388"/>
            <a:ext cx="6983413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pt-PT" sz="2600" b="0" dirty="0">
                <a:solidFill>
                  <a:srgbClr val="FF0000"/>
                </a:solidFill>
                <a:cs typeface="Arial" charset="0"/>
              </a:rPr>
              <a:t>Abordagem </a:t>
            </a:r>
            <a:r>
              <a:rPr lang="pt-PT" sz="2600" dirty="0" smtClean="0">
                <a:solidFill>
                  <a:srgbClr val="FF0000"/>
                </a:solidFill>
                <a:cs typeface="Arial" charset="0"/>
              </a:rPr>
              <a:t>Relacional</a:t>
            </a:r>
            <a:endParaRPr lang="pt-PT" sz="2600" b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486" name="AutoShape 87"/>
          <p:cNvSpPr>
            <a:spLocks noChangeArrowheads="1"/>
          </p:cNvSpPr>
          <p:nvPr/>
        </p:nvSpPr>
        <p:spPr bwMode="auto">
          <a:xfrm>
            <a:off x="1510854" y="2925366"/>
            <a:ext cx="2447925" cy="596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algn="ctr">
            <a:solidFill>
              <a:srgbClr val="0091D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77800" indent="-177800" algn="ctr"/>
            <a:r>
              <a:rPr lang="en-US" sz="1200" b="0">
                <a:solidFill>
                  <a:schemeClr val="bg1"/>
                </a:solidFill>
              </a:rPr>
              <a:t>Capacitação</a:t>
            </a:r>
          </a:p>
          <a:p>
            <a:pPr marL="177800" indent="-177800" algn="ctr"/>
            <a:r>
              <a:rPr lang="en-US" sz="1200" b="0">
                <a:solidFill>
                  <a:schemeClr val="bg1"/>
                </a:solidFill>
              </a:rPr>
              <a:t>Informação</a:t>
            </a:r>
          </a:p>
        </p:txBody>
      </p:sp>
      <p:sp>
        <p:nvSpPr>
          <p:cNvPr id="20487" name="AutoShape 89"/>
          <p:cNvSpPr>
            <a:spLocks noChangeArrowheads="1"/>
          </p:cNvSpPr>
          <p:nvPr/>
        </p:nvSpPr>
        <p:spPr bwMode="auto">
          <a:xfrm>
            <a:off x="6588224" y="2925366"/>
            <a:ext cx="2304256" cy="1655762"/>
          </a:xfrm>
          <a:prstGeom prst="roundRect">
            <a:avLst>
              <a:gd name="adj" fmla="val 16667"/>
            </a:avLst>
          </a:prstGeom>
          <a:solidFill>
            <a:srgbClr val="0775B2"/>
          </a:solidFill>
          <a:ln w="12700" algn="ctr">
            <a:solidFill>
              <a:srgbClr val="0091D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77800" indent="-177800" algn="ctr"/>
            <a:r>
              <a:rPr lang="pt-PT" sz="1200" b="0">
                <a:solidFill>
                  <a:schemeClr val="bg1"/>
                </a:solidFill>
              </a:rPr>
              <a:t>Incentivos</a:t>
            </a:r>
          </a:p>
          <a:p>
            <a:pPr marL="177800" indent="-177800" algn="ctr"/>
            <a:r>
              <a:rPr lang="pt-PT" sz="1200" b="0">
                <a:solidFill>
                  <a:schemeClr val="bg1"/>
                </a:solidFill>
              </a:rPr>
              <a:t>Linhas de Credito</a:t>
            </a:r>
          </a:p>
          <a:p>
            <a:pPr marL="177800" indent="-177800" algn="ctr"/>
            <a:r>
              <a:rPr lang="pt-PT" sz="1200" b="0">
                <a:solidFill>
                  <a:schemeClr val="bg1"/>
                </a:solidFill>
              </a:rPr>
              <a:t>Seguros</a:t>
            </a:r>
          </a:p>
          <a:p>
            <a:pPr marL="177800" indent="-177800" algn="ctr"/>
            <a:r>
              <a:rPr lang="pt-PT" sz="1200" b="0">
                <a:solidFill>
                  <a:schemeClr val="bg1"/>
                </a:solidFill>
              </a:rPr>
              <a:t>Capital de Risco</a:t>
            </a:r>
          </a:p>
          <a:p>
            <a:pPr marL="177800" indent="-177800" algn="ctr"/>
            <a:r>
              <a:rPr lang="pt-PT" sz="1200" b="0">
                <a:solidFill>
                  <a:schemeClr val="bg1"/>
                </a:solidFill>
                <a:cs typeface="Arial" charset="0"/>
              </a:rPr>
              <a:t>xxxx</a:t>
            </a:r>
            <a:endParaRPr lang="en-US" sz="1200" b="0">
              <a:solidFill>
                <a:schemeClr val="bg1"/>
              </a:solidFill>
            </a:endParaRPr>
          </a:p>
          <a:p>
            <a:pPr marL="177800" indent="-177800" algn="ctr"/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20488" name="AutoShape 91"/>
          <p:cNvSpPr>
            <a:spLocks noChangeArrowheads="1"/>
          </p:cNvSpPr>
          <p:nvPr/>
        </p:nvSpPr>
        <p:spPr bwMode="auto">
          <a:xfrm>
            <a:off x="1510854" y="5512544"/>
            <a:ext cx="2447925" cy="43497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pPr marL="177800" indent="-177800" algn="ctr"/>
            <a:r>
              <a:rPr lang="pt-PT" sz="1800" b="0">
                <a:solidFill>
                  <a:srgbClr val="FFFFFF"/>
                </a:solidFill>
                <a:cs typeface="Arial" charset="0"/>
              </a:rPr>
              <a:t>Conhecimento</a:t>
            </a:r>
            <a:endParaRPr lang="en-US" sz="18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89" name="AutoShape 95"/>
          <p:cNvSpPr>
            <a:spLocks noChangeArrowheads="1"/>
          </p:cNvSpPr>
          <p:nvPr/>
        </p:nvSpPr>
        <p:spPr bwMode="auto">
          <a:xfrm>
            <a:off x="3990529" y="5512544"/>
            <a:ext cx="2447925" cy="43497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pPr marL="177800" indent="-177800" algn="ctr"/>
            <a:r>
              <a:rPr lang="pt-PT" sz="1800" b="0">
                <a:solidFill>
                  <a:srgbClr val="FFFFFF"/>
                </a:solidFill>
                <a:cs typeface="Arial" charset="0"/>
              </a:rPr>
              <a:t>Rede AICEP</a:t>
            </a:r>
          </a:p>
        </p:txBody>
      </p:sp>
      <p:sp>
        <p:nvSpPr>
          <p:cNvPr id="20490" name="AutoShape 96"/>
          <p:cNvSpPr>
            <a:spLocks noChangeArrowheads="1"/>
          </p:cNvSpPr>
          <p:nvPr/>
        </p:nvSpPr>
        <p:spPr bwMode="auto">
          <a:xfrm>
            <a:off x="6470204" y="5512544"/>
            <a:ext cx="2447925" cy="43497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pPr marL="177800" indent="-177800" algn="ctr"/>
            <a:r>
              <a:rPr lang="pt-PT" sz="1800" b="0">
                <a:solidFill>
                  <a:srgbClr val="FFFFFF"/>
                </a:solidFill>
                <a:cs typeface="Arial" charset="0"/>
              </a:rPr>
              <a:t>Co-Financiamento</a:t>
            </a:r>
          </a:p>
        </p:txBody>
      </p:sp>
      <p:pic>
        <p:nvPicPr>
          <p:cNvPr id="20495" name="Picture 105" descr="tes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7650"/>
            <a:ext cx="19796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AutoShape 123"/>
          <p:cNvSpPr>
            <a:spLocks noChangeArrowheads="1"/>
          </p:cNvSpPr>
          <p:nvPr/>
        </p:nvSpPr>
        <p:spPr bwMode="auto">
          <a:xfrm>
            <a:off x="1510854" y="4725144"/>
            <a:ext cx="7419975" cy="749300"/>
          </a:xfrm>
          <a:prstGeom prst="flowChartExtract">
            <a:avLst/>
          </a:prstGeom>
          <a:solidFill>
            <a:srgbClr val="D6D6D6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499" name="AutoShape 99"/>
          <p:cNvSpPr>
            <a:spLocks noChangeArrowheads="1"/>
          </p:cNvSpPr>
          <p:nvPr/>
        </p:nvSpPr>
        <p:spPr bwMode="auto">
          <a:xfrm>
            <a:off x="1529904" y="1480642"/>
            <a:ext cx="2447925" cy="4349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pPr marL="177800" indent="-177800" algn="ctr"/>
            <a:r>
              <a:rPr lang="pt-PT" sz="1800" b="0">
                <a:solidFill>
                  <a:srgbClr val="FFFFFF"/>
                </a:solidFill>
                <a:cs typeface="Arial" charset="0"/>
              </a:rPr>
              <a:t>Como</a:t>
            </a:r>
            <a:endParaRPr lang="en-US" sz="18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00" name="AutoShape 99"/>
          <p:cNvSpPr>
            <a:spLocks noChangeArrowheads="1"/>
          </p:cNvSpPr>
          <p:nvPr/>
        </p:nvSpPr>
        <p:spPr bwMode="auto">
          <a:xfrm>
            <a:off x="4031804" y="1472704"/>
            <a:ext cx="2447925" cy="434975"/>
          </a:xfrm>
          <a:prstGeom prst="roundRect">
            <a:avLst>
              <a:gd name="adj" fmla="val 16667"/>
            </a:avLst>
          </a:prstGeom>
          <a:solidFill>
            <a:srgbClr val="7FC31C"/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pPr marL="177800" indent="-177800" algn="ctr"/>
            <a:r>
              <a:rPr lang="pt-PT" sz="1800" b="0">
                <a:solidFill>
                  <a:srgbClr val="FFFFFF"/>
                </a:solidFill>
                <a:cs typeface="Arial" charset="0"/>
              </a:rPr>
              <a:t>Para onde </a:t>
            </a:r>
            <a:endParaRPr lang="en-US" sz="18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01" name="AutoShape 99"/>
          <p:cNvSpPr>
            <a:spLocks noChangeArrowheads="1"/>
          </p:cNvSpPr>
          <p:nvPr/>
        </p:nvSpPr>
        <p:spPr bwMode="auto">
          <a:xfrm>
            <a:off x="6544816" y="1481857"/>
            <a:ext cx="2447925" cy="434975"/>
          </a:xfrm>
          <a:prstGeom prst="roundRect">
            <a:avLst>
              <a:gd name="adj" fmla="val 16667"/>
            </a:avLst>
          </a:prstGeom>
          <a:solidFill>
            <a:srgbClr val="0775B2"/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pPr marL="177800" indent="-177800" algn="ctr"/>
            <a:r>
              <a:rPr lang="pt-PT" sz="1800" b="0">
                <a:solidFill>
                  <a:srgbClr val="FFFFFF"/>
                </a:solidFill>
                <a:cs typeface="Arial" charset="0"/>
              </a:rPr>
              <a:t>Com que apoios</a:t>
            </a:r>
            <a:endParaRPr lang="en-US" sz="18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02" name="Oval 131"/>
          <p:cNvSpPr>
            <a:spLocks noChangeArrowheads="1"/>
          </p:cNvSpPr>
          <p:nvPr/>
        </p:nvSpPr>
        <p:spPr bwMode="auto">
          <a:xfrm>
            <a:off x="107504" y="1199654"/>
            <a:ext cx="971550" cy="973138"/>
          </a:xfrm>
          <a:prstGeom prst="ellipse">
            <a:avLst/>
          </a:prstGeom>
          <a:solidFill>
            <a:srgbClr val="808080"/>
          </a:solidFill>
          <a:ln w="317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177800" indent="-177800" algn="ctr">
              <a:lnSpc>
                <a:spcPct val="80000"/>
              </a:lnSpc>
            </a:pPr>
            <a:r>
              <a:rPr lang="pt-PT" sz="1000" b="0">
                <a:solidFill>
                  <a:schemeClr val="bg1"/>
                </a:solidFill>
                <a:cs typeface="Arial" charset="0"/>
              </a:rPr>
              <a:t>Etapas</a:t>
            </a:r>
            <a:endParaRPr lang="en-US" sz="1000" b="0">
              <a:solidFill>
                <a:schemeClr val="bg1"/>
              </a:solidFill>
            </a:endParaRPr>
          </a:p>
        </p:txBody>
      </p:sp>
      <p:sp>
        <p:nvSpPr>
          <p:cNvPr id="20503" name="AutoShape 88"/>
          <p:cNvSpPr>
            <a:spLocks noChangeArrowheads="1"/>
          </p:cNvSpPr>
          <p:nvPr/>
        </p:nvSpPr>
        <p:spPr bwMode="auto">
          <a:xfrm>
            <a:off x="4071491" y="2925366"/>
            <a:ext cx="2447925" cy="1655762"/>
          </a:xfrm>
          <a:prstGeom prst="roundRect">
            <a:avLst>
              <a:gd name="adj" fmla="val 16667"/>
            </a:avLst>
          </a:prstGeom>
          <a:solidFill>
            <a:srgbClr val="7FC31C"/>
          </a:solidFill>
          <a:ln w="12700" algn="ctr">
            <a:solidFill>
              <a:srgbClr val="0091D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77800" indent="-177800" algn="ctr"/>
            <a:r>
              <a:rPr lang="pt-PT" sz="1100" b="0">
                <a:solidFill>
                  <a:schemeClr val="bg1"/>
                </a:solidFill>
                <a:cs typeface="Arial" charset="0"/>
              </a:rPr>
              <a:t>Oportunidades de Negócios</a:t>
            </a:r>
          </a:p>
          <a:p>
            <a:pPr marL="177800" indent="-177800" algn="ctr"/>
            <a:r>
              <a:rPr lang="pt-PT" sz="1100" b="0">
                <a:solidFill>
                  <a:schemeClr val="bg1"/>
                </a:solidFill>
                <a:cs typeface="Arial" charset="0"/>
              </a:rPr>
              <a:t>Listas de Importadores</a:t>
            </a:r>
          </a:p>
          <a:p>
            <a:pPr marL="177800" indent="-177800" algn="ctr"/>
            <a:r>
              <a:rPr lang="pt-PT" sz="1100" b="0">
                <a:solidFill>
                  <a:schemeClr val="bg1"/>
                </a:solidFill>
                <a:cs typeface="Arial" charset="0"/>
              </a:rPr>
              <a:t>Apoio ao processo de venda</a:t>
            </a:r>
          </a:p>
          <a:p>
            <a:pPr marL="177800" indent="-177800" algn="ctr"/>
            <a:r>
              <a:rPr lang="pt-PT" sz="1100" b="0">
                <a:solidFill>
                  <a:schemeClr val="bg1"/>
                </a:solidFill>
                <a:cs typeface="Arial" charset="0"/>
              </a:rPr>
              <a:t>Seguros</a:t>
            </a:r>
          </a:p>
          <a:p>
            <a:pPr marL="177800" indent="-177800" algn="ctr"/>
            <a:r>
              <a:rPr lang="pt-PT" sz="1100" b="0">
                <a:solidFill>
                  <a:schemeClr val="bg1"/>
                </a:solidFill>
                <a:cs typeface="Arial" charset="0"/>
              </a:rPr>
              <a:t>Missões</a:t>
            </a:r>
          </a:p>
          <a:p>
            <a:pPr marL="177800" indent="-177800" algn="ctr"/>
            <a:r>
              <a:rPr lang="pt-PT" sz="1100" b="0">
                <a:solidFill>
                  <a:schemeClr val="bg1"/>
                </a:solidFill>
                <a:cs typeface="Arial" charset="0"/>
              </a:rPr>
              <a:t>xxxx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24" name="AutoShape 28"/>
          <p:cNvSpPr>
            <a:spLocks noChangeArrowheads="1"/>
          </p:cNvSpPr>
          <p:nvPr/>
        </p:nvSpPr>
        <p:spPr bwMode="auto">
          <a:xfrm>
            <a:off x="1547664" y="6101431"/>
            <a:ext cx="2447925" cy="2880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177800" indent="-177800" algn="ctr">
              <a:spcBef>
                <a:spcPct val="20000"/>
              </a:spcBef>
              <a:buClr>
                <a:srgbClr val="66FF33"/>
              </a:buClr>
            </a:pPr>
            <a:r>
              <a:rPr lang="pt-PT" sz="1800" b="1" dirty="0">
                <a:solidFill>
                  <a:srgbClr val="FFFFFF"/>
                </a:solidFill>
                <a:cs typeface="Arial" pitchFamily="34" charset="0"/>
              </a:rPr>
              <a:t>Gestores de Cliente</a:t>
            </a:r>
          </a:p>
        </p:txBody>
      </p:sp>
      <p:sp>
        <p:nvSpPr>
          <p:cNvPr id="25" name="AutoShape 29"/>
          <p:cNvSpPr>
            <a:spLocks noChangeArrowheads="1"/>
          </p:cNvSpPr>
          <p:nvPr/>
        </p:nvSpPr>
        <p:spPr bwMode="auto">
          <a:xfrm>
            <a:off x="4027339" y="6114131"/>
            <a:ext cx="2447925" cy="2880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177800" indent="-177800" algn="ctr">
              <a:spcBef>
                <a:spcPct val="20000"/>
              </a:spcBef>
              <a:buClr>
                <a:srgbClr val="66FF33"/>
              </a:buClr>
            </a:pPr>
            <a:r>
              <a:rPr lang="pt-PT" sz="1800" b="1" dirty="0">
                <a:solidFill>
                  <a:srgbClr val="FFFFFF"/>
                </a:solidFill>
                <a:cs typeface="Arial" pitchFamily="34" charset="0"/>
              </a:rPr>
              <a:t>Lojas da Exportação</a:t>
            </a:r>
          </a:p>
        </p:txBody>
      </p:sp>
      <p:sp>
        <p:nvSpPr>
          <p:cNvPr id="26" name="AutoShape 30"/>
          <p:cNvSpPr>
            <a:spLocks noChangeArrowheads="1"/>
          </p:cNvSpPr>
          <p:nvPr/>
        </p:nvSpPr>
        <p:spPr bwMode="auto">
          <a:xfrm>
            <a:off x="6508601" y="6101431"/>
            <a:ext cx="2359025" cy="2880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177800" indent="-177800" algn="ctr">
              <a:spcBef>
                <a:spcPct val="20000"/>
              </a:spcBef>
              <a:buClr>
                <a:srgbClr val="66FF33"/>
              </a:buClr>
            </a:pPr>
            <a:r>
              <a:rPr lang="pt-PT" sz="1800" b="1" dirty="0" err="1">
                <a:solidFill>
                  <a:srgbClr val="FFFFFF"/>
                </a:solidFill>
                <a:cs typeface="Arial" pitchFamily="34" charset="0"/>
              </a:rPr>
              <a:t>Contact</a:t>
            </a:r>
            <a:r>
              <a:rPr lang="pt-PT" sz="18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pt-PT" sz="1800" b="1" dirty="0" err="1">
                <a:solidFill>
                  <a:srgbClr val="FFFFFF"/>
                </a:solidFill>
                <a:cs typeface="Arial" pitchFamily="34" charset="0"/>
              </a:rPr>
              <a:t>Center</a:t>
            </a:r>
            <a:r>
              <a:rPr lang="pt-PT" sz="1800" b="1" dirty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21" name="Picture 8" descr="Logo baixo aic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4604" y="6381328"/>
            <a:ext cx="1993900" cy="438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Oval 2"/>
          <p:cNvSpPr>
            <a:spLocks noChangeArrowheads="1"/>
          </p:cNvSpPr>
          <p:nvPr/>
        </p:nvSpPr>
        <p:spPr bwMode="auto">
          <a:xfrm>
            <a:off x="179512" y="908050"/>
            <a:ext cx="1485776" cy="1446213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pt-PT" sz="1600" b="1" dirty="0">
                <a:solidFill>
                  <a:schemeClr val="bg1"/>
                </a:solidFill>
              </a:rPr>
              <a:t>Produtos de</a:t>
            </a:r>
          </a:p>
          <a:p>
            <a:pPr algn="ctr" defTabSz="912813"/>
            <a:r>
              <a:rPr lang="pt-PT" sz="1600" b="1" dirty="0">
                <a:solidFill>
                  <a:schemeClr val="bg1"/>
                </a:solidFill>
              </a:rPr>
              <a:t>Informação</a:t>
            </a:r>
          </a:p>
        </p:txBody>
      </p:sp>
      <p:sp>
        <p:nvSpPr>
          <p:cNvPr id="1416195" name="Text Box 3"/>
          <p:cNvSpPr txBox="1">
            <a:spLocks noChangeArrowheads="1"/>
          </p:cNvSpPr>
          <p:nvPr/>
        </p:nvSpPr>
        <p:spPr bwMode="auto">
          <a:xfrm>
            <a:off x="1820863" y="1268413"/>
            <a:ext cx="6351587" cy="488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indent="12700" algn="just" defTabSz="912813">
              <a:lnSpc>
                <a:spcPct val="110000"/>
              </a:lnSpc>
              <a:spcBef>
                <a:spcPct val="50000"/>
              </a:spcBef>
              <a:buClr>
                <a:srgbClr val="66FF33"/>
              </a:buClr>
            </a:pPr>
            <a:r>
              <a:rPr lang="pt-PT" sz="1200" b="0" dirty="0">
                <a:solidFill>
                  <a:srgbClr val="0775B2"/>
                </a:solidFill>
              </a:rPr>
              <a:t>De natureza Geral, Sectorial, Regulamentar, Estatística, sobre Oportunidades e Ambiente de Negócios nos Mercados</a:t>
            </a:r>
          </a:p>
        </p:txBody>
      </p:sp>
      <p:sp>
        <p:nvSpPr>
          <p:cNvPr id="1416196" name="Text Box 4"/>
          <p:cNvSpPr txBox="1">
            <a:spLocks noChangeArrowheads="1"/>
          </p:cNvSpPr>
          <p:nvPr/>
        </p:nvSpPr>
        <p:spPr bwMode="auto">
          <a:xfrm>
            <a:off x="2843808" y="2060848"/>
            <a:ext cx="3168352" cy="276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0" tIns="45716" rIns="91430" bIns="45716">
            <a:spAutoFit/>
          </a:bodyPr>
          <a:lstStyle/>
          <a:p>
            <a:pPr algn="l" defTabSz="912813">
              <a:spcBef>
                <a:spcPct val="50000"/>
              </a:spcBef>
              <a:buClr>
                <a:srgbClr val="66FF33"/>
              </a:buClr>
            </a:pPr>
            <a:r>
              <a:rPr lang="en-GB" sz="1200" b="0" dirty="0" err="1" smtClean="0">
                <a:solidFill>
                  <a:srgbClr val="0775B2"/>
                </a:solidFill>
              </a:rPr>
              <a:t>Ações</a:t>
            </a:r>
            <a:r>
              <a:rPr lang="en-GB" sz="1200" b="0" dirty="0" smtClean="0">
                <a:solidFill>
                  <a:srgbClr val="0775B2"/>
                </a:solidFill>
              </a:rPr>
              <a:t> </a:t>
            </a:r>
            <a:r>
              <a:rPr lang="en-GB" sz="1200" i="1" dirty="0">
                <a:solidFill>
                  <a:srgbClr val="0775B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ABC </a:t>
            </a:r>
            <a:r>
              <a:rPr lang="en-GB" sz="1200" i="1" dirty="0" err="1">
                <a:solidFill>
                  <a:srgbClr val="0775B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Mercados</a:t>
            </a:r>
            <a:r>
              <a:rPr lang="en-GB" sz="1200" b="0" dirty="0">
                <a:solidFill>
                  <a:srgbClr val="0775B2"/>
                </a:solidFill>
              </a:rPr>
              <a:t> e </a:t>
            </a:r>
            <a:r>
              <a:rPr lang="en-GB" sz="1200" i="1" dirty="0">
                <a:solidFill>
                  <a:srgbClr val="0775B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Vender em…</a:t>
            </a:r>
          </a:p>
        </p:txBody>
      </p:sp>
      <p:sp>
        <p:nvSpPr>
          <p:cNvPr id="1416197" name="Text Box 5"/>
          <p:cNvSpPr txBox="1">
            <a:spLocks noChangeArrowheads="1"/>
          </p:cNvSpPr>
          <p:nvPr/>
        </p:nvSpPr>
        <p:spPr bwMode="auto">
          <a:xfrm>
            <a:off x="4139952" y="3356992"/>
            <a:ext cx="1870496" cy="9048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0" tIns="45716" rIns="91430" bIns="45716">
            <a:spAutoFit/>
          </a:bodyPr>
          <a:lstStyle/>
          <a:p>
            <a:pPr algn="l" defTabSz="912813">
              <a:lnSpc>
                <a:spcPct val="110000"/>
              </a:lnSpc>
              <a:spcBef>
                <a:spcPct val="50000"/>
              </a:spcBef>
              <a:buClr>
                <a:srgbClr val="66FF33"/>
              </a:buClr>
            </a:pPr>
            <a:r>
              <a:rPr lang="pt-PT" sz="1200" b="0" dirty="0" smtClean="0">
                <a:solidFill>
                  <a:srgbClr val="0775B2"/>
                </a:solidFill>
              </a:rPr>
              <a:t>Ações </a:t>
            </a:r>
            <a:r>
              <a:rPr lang="pt-PT" sz="1200" b="0" dirty="0">
                <a:solidFill>
                  <a:srgbClr val="0775B2"/>
                </a:solidFill>
              </a:rPr>
              <a:t>Promocionais e de Imagem nos Mercados (ex.: missões empresariais, feiras, etc.) </a:t>
            </a:r>
          </a:p>
        </p:txBody>
      </p:sp>
      <p:sp>
        <p:nvSpPr>
          <p:cNvPr id="1416198" name="Rectangle 6"/>
          <p:cNvSpPr>
            <a:spLocks noChangeArrowheads="1"/>
          </p:cNvSpPr>
          <p:nvPr/>
        </p:nvSpPr>
        <p:spPr bwMode="auto">
          <a:xfrm>
            <a:off x="2195513" y="188913"/>
            <a:ext cx="72009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 anchor="ctr"/>
          <a:lstStyle/>
          <a:p>
            <a:pPr algn="just"/>
            <a:r>
              <a:rPr lang="pt-PT" sz="2400" b="0">
                <a:solidFill>
                  <a:srgbClr val="FF0000"/>
                </a:solidFill>
              </a:rPr>
              <a:t>Produtos e Serviços AICEP</a:t>
            </a:r>
            <a:endParaRPr lang="en-US" sz="2400" b="0">
              <a:solidFill>
                <a:srgbClr val="FF0000"/>
              </a:solidFill>
            </a:endParaRPr>
          </a:p>
        </p:txBody>
      </p:sp>
      <p:sp>
        <p:nvSpPr>
          <p:cNvPr id="1416199" name="Text Box 7"/>
          <p:cNvSpPr txBox="1">
            <a:spLocks noChangeArrowheads="1"/>
          </p:cNvSpPr>
          <p:nvPr/>
        </p:nvSpPr>
        <p:spPr bwMode="auto">
          <a:xfrm>
            <a:off x="3087689" y="4586288"/>
            <a:ext cx="2780456" cy="1200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0" tIns="45716" rIns="91430" bIns="45716">
            <a:spAutoFit/>
          </a:bodyPr>
          <a:lstStyle/>
          <a:p>
            <a:pPr algn="l" defTabSz="912813">
              <a:lnSpc>
                <a:spcPct val="120000"/>
              </a:lnSpc>
              <a:spcBef>
                <a:spcPct val="50000"/>
              </a:spcBef>
              <a:buClr>
                <a:srgbClr val="66FF33"/>
              </a:buClr>
            </a:pPr>
            <a:r>
              <a:rPr lang="pt-PT" sz="1200" b="0" dirty="0">
                <a:solidFill>
                  <a:srgbClr val="0775B2"/>
                </a:solidFill>
              </a:rPr>
              <a:t>De Aconselhamento e Consultoria à Medida (apoios à </a:t>
            </a:r>
            <a:r>
              <a:rPr lang="pt-PT" sz="1200" b="0" dirty="0" err="1" smtClean="0">
                <a:solidFill>
                  <a:srgbClr val="0775B2"/>
                </a:solidFill>
              </a:rPr>
              <a:t>atividade</a:t>
            </a:r>
            <a:r>
              <a:rPr lang="pt-PT" sz="1200" b="0" dirty="0" smtClean="0">
                <a:solidFill>
                  <a:srgbClr val="0775B2"/>
                </a:solidFill>
              </a:rPr>
              <a:t> </a:t>
            </a:r>
            <a:r>
              <a:rPr lang="pt-PT" sz="1200" b="0" dirty="0">
                <a:solidFill>
                  <a:srgbClr val="0775B2"/>
                </a:solidFill>
              </a:rPr>
              <a:t>comercial das empresas nos mercados, programas de contactos, listas de importadores, </a:t>
            </a:r>
            <a:r>
              <a:rPr lang="pt-PT" sz="1200" b="0" dirty="0" err="1">
                <a:solidFill>
                  <a:srgbClr val="0775B2"/>
                </a:solidFill>
              </a:rPr>
              <a:t>PortugalNews</a:t>
            </a:r>
            <a:r>
              <a:rPr lang="pt-PT" sz="1200" b="0" dirty="0">
                <a:solidFill>
                  <a:srgbClr val="0775B2"/>
                </a:solidFill>
              </a:rPr>
              <a:t> por temas, etc.)</a:t>
            </a:r>
          </a:p>
        </p:txBody>
      </p:sp>
      <p:pic>
        <p:nvPicPr>
          <p:cNvPr id="1416200" name="Picture 8" descr="Logo baixo aic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275" y="6267450"/>
            <a:ext cx="1993900" cy="438150"/>
          </a:xfrm>
          <a:prstGeom prst="rect">
            <a:avLst/>
          </a:prstGeom>
          <a:noFill/>
        </p:spPr>
      </p:pic>
      <p:sp>
        <p:nvSpPr>
          <p:cNvPr id="1416201" name="Oval 9"/>
          <p:cNvSpPr>
            <a:spLocks noChangeArrowheads="1"/>
          </p:cNvSpPr>
          <p:nvPr/>
        </p:nvSpPr>
        <p:spPr bwMode="auto">
          <a:xfrm>
            <a:off x="1358900" y="1982788"/>
            <a:ext cx="1484908" cy="14462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pt-PT" sz="1600" b="1">
                <a:solidFill>
                  <a:schemeClr val="bg1"/>
                </a:solidFill>
              </a:rPr>
              <a:t>Capacitação e</a:t>
            </a:r>
          </a:p>
          <a:p>
            <a:pPr algn="ctr" defTabSz="912813"/>
            <a:r>
              <a:rPr lang="pt-PT" sz="1600" b="1">
                <a:solidFill>
                  <a:schemeClr val="bg1"/>
                </a:solidFill>
              </a:rPr>
              <a:t>Conhecimento</a:t>
            </a:r>
          </a:p>
        </p:txBody>
      </p:sp>
      <p:sp>
        <p:nvSpPr>
          <p:cNvPr id="1416202" name="Oval 10"/>
          <p:cNvSpPr>
            <a:spLocks noChangeArrowheads="1"/>
          </p:cNvSpPr>
          <p:nvPr/>
        </p:nvSpPr>
        <p:spPr bwMode="auto">
          <a:xfrm>
            <a:off x="2582863" y="3062288"/>
            <a:ext cx="1485081" cy="1446212"/>
          </a:xfrm>
          <a:prstGeom prst="ellipse">
            <a:avLst/>
          </a:prstGeom>
          <a:solidFill>
            <a:srgbClr val="0775B2"/>
          </a:solidFill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pt-PT" sz="1600" b="1" dirty="0">
                <a:solidFill>
                  <a:schemeClr val="bg1"/>
                </a:solidFill>
              </a:rPr>
              <a:t>Promoção </a:t>
            </a:r>
          </a:p>
          <a:p>
            <a:pPr algn="ctr" defTabSz="912813"/>
            <a:r>
              <a:rPr lang="pt-PT" sz="1600" b="1" dirty="0">
                <a:solidFill>
                  <a:schemeClr val="bg1"/>
                </a:solidFill>
              </a:rPr>
              <a:t>da Oferta </a:t>
            </a:r>
          </a:p>
          <a:p>
            <a:pPr algn="ctr" defTabSz="912813"/>
            <a:r>
              <a:rPr lang="pt-PT" sz="1600" b="1" dirty="0">
                <a:solidFill>
                  <a:schemeClr val="bg1"/>
                </a:solidFill>
              </a:rPr>
              <a:t>nos Mercados</a:t>
            </a:r>
          </a:p>
        </p:txBody>
      </p:sp>
      <p:sp>
        <p:nvSpPr>
          <p:cNvPr id="1416203" name="Oval 11"/>
          <p:cNvSpPr>
            <a:spLocks noChangeArrowheads="1"/>
          </p:cNvSpPr>
          <p:nvPr/>
        </p:nvSpPr>
        <p:spPr bwMode="auto">
          <a:xfrm>
            <a:off x="1403648" y="4200525"/>
            <a:ext cx="1512590" cy="1446213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pt-PT" sz="1600" b="1" dirty="0">
                <a:solidFill>
                  <a:schemeClr val="bg1"/>
                </a:solidFill>
              </a:rPr>
              <a:t>Serviços</a:t>
            </a:r>
          </a:p>
          <a:p>
            <a:pPr algn="ctr" defTabSz="912813"/>
            <a:r>
              <a:rPr lang="pt-PT" sz="1600" b="1" dirty="0">
                <a:solidFill>
                  <a:schemeClr val="bg1"/>
                </a:solidFill>
              </a:rPr>
              <a:t>Personalizados</a:t>
            </a:r>
          </a:p>
        </p:txBody>
      </p:sp>
      <p:sp>
        <p:nvSpPr>
          <p:cNvPr id="1416204" name="Oval 12"/>
          <p:cNvSpPr>
            <a:spLocks noChangeArrowheads="1"/>
          </p:cNvSpPr>
          <p:nvPr/>
        </p:nvSpPr>
        <p:spPr bwMode="auto">
          <a:xfrm>
            <a:off x="107950" y="5295900"/>
            <a:ext cx="1557338" cy="1446213"/>
          </a:xfrm>
          <a:prstGeom prst="ellipse">
            <a:avLst/>
          </a:prstGeom>
          <a:solidFill>
            <a:srgbClr val="0775B2"/>
          </a:solidFill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pt-PT" sz="1600" b="1">
                <a:solidFill>
                  <a:schemeClr val="bg1"/>
                </a:solidFill>
              </a:rPr>
              <a:t>Formação</a:t>
            </a:r>
          </a:p>
        </p:txBody>
      </p:sp>
      <p:sp>
        <p:nvSpPr>
          <p:cNvPr id="1416205" name="Text Box 13"/>
          <p:cNvSpPr txBox="1">
            <a:spLocks noChangeArrowheads="1"/>
          </p:cNvSpPr>
          <p:nvPr/>
        </p:nvSpPr>
        <p:spPr bwMode="auto">
          <a:xfrm>
            <a:off x="1619672" y="6165304"/>
            <a:ext cx="5613400" cy="276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algn="l" defTabSz="912813">
              <a:spcBef>
                <a:spcPct val="50000"/>
              </a:spcBef>
              <a:buClr>
                <a:srgbClr val="66FF33"/>
              </a:buClr>
            </a:pPr>
            <a:r>
              <a:rPr lang="en-GB" sz="1200" b="0" dirty="0" err="1">
                <a:solidFill>
                  <a:srgbClr val="0775B2"/>
                </a:solidFill>
              </a:rPr>
              <a:t>Programa</a:t>
            </a:r>
            <a:r>
              <a:rPr lang="en-GB" sz="1200" b="0" dirty="0">
                <a:solidFill>
                  <a:srgbClr val="0775B2"/>
                </a:solidFill>
              </a:rPr>
              <a:t> </a:t>
            </a:r>
            <a:r>
              <a:rPr lang="en-GB" sz="1200" i="1" dirty="0" err="1" smtClean="0">
                <a:solidFill>
                  <a:srgbClr val="0775B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InovContacto</a:t>
            </a:r>
            <a:r>
              <a:rPr lang="en-GB" sz="1200" i="1" dirty="0" smtClean="0">
                <a:solidFill>
                  <a:srgbClr val="0775B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GB" sz="1200" dirty="0" err="1" smtClean="0">
                <a:solidFill>
                  <a:srgbClr val="0775B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FormExport</a:t>
            </a:r>
            <a:endParaRPr lang="en-GB" sz="1200" dirty="0">
              <a:solidFill>
                <a:srgbClr val="0775B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6206" name="Text Box 14"/>
          <p:cNvSpPr txBox="1">
            <a:spLocks noChangeArrowheads="1"/>
          </p:cNvSpPr>
          <p:nvPr/>
        </p:nvSpPr>
        <p:spPr bwMode="auto">
          <a:xfrm>
            <a:off x="2843808" y="2276872"/>
            <a:ext cx="3240360" cy="461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0" tIns="45716" rIns="91430" bIns="45716">
            <a:spAutoFit/>
          </a:bodyPr>
          <a:lstStyle/>
          <a:p>
            <a:pPr algn="l" defTabSz="912813">
              <a:spcBef>
                <a:spcPct val="50000"/>
              </a:spcBef>
              <a:buClr>
                <a:srgbClr val="66FF33"/>
              </a:buClr>
            </a:pPr>
            <a:r>
              <a:rPr lang="en-GB" sz="1200" i="1" dirty="0">
                <a:solidFill>
                  <a:srgbClr val="0775B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Business Intelligence Unit (BIU)</a:t>
            </a:r>
            <a:r>
              <a:rPr lang="en-GB" sz="1200" b="0" dirty="0">
                <a:solidFill>
                  <a:srgbClr val="0775B2"/>
                </a:solidFill>
              </a:rPr>
              <a:t> – </a:t>
            </a:r>
            <a:r>
              <a:rPr lang="en-GB" sz="1200" b="0" dirty="0" err="1">
                <a:solidFill>
                  <a:srgbClr val="0775B2"/>
                </a:solidFill>
              </a:rPr>
              <a:t>conhecimento</a:t>
            </a:r>
            <a:r>
              <a:rPr lang="en-GB" sz="1200" b="0" dirty="0">
                <a:solidFill>
                  <a:srgbClr val="0775B2"/>
                </a:solidFill>
              </a:rPr>
              <a:t> </a:t>
            </a:r>
            <a:r>
              <a:rPr lang="en-GB" sz="1200" b="0" dirty="0" err="1">
                <a:solidFill>
                  <a:srgbClr val="0775B2"/>
                </a:solidFill>
              </a:rPr>
              <a:t>sobre</a:t>
            </a:r>
            <a:r>
              <a:rPr lang="en-GB" sz="1200" b="0" dirty="0">
                <a:solidFill>
                  <a:srgbClr val="0775B2"/>
                </a:solidFill>
              </a:rPr>
              <a:t> o </a:t>
            </a:r>
            <a:r>
              <a:rPr lang="en-GB" sz="1200" b="0" dirty="0" err="1">
                <a:solidFill>
                  <a:srgbClr val="0775B2"/>
                </a:solidFill>
              </a:rPr>
              <a:t>negócio</a:t>
            </a:r>
            <a:r>
              <a:rPr lang="en-GB" sz="1200" b="0" dirty="0">
                <a:solidFill>
                  <a:srgbClr val="0775B2"/>
                </a:solidFill>
              </a:rPr>
              <a:t> </a:t>
            </a:r>
            <a:r>
              <a:rPr lang="en-GB" sz="1200" b="0" dirty="0" err="1">
                <a:solidFill>
                  <a:srgbClr val="0775B2"/>
                </a:solidFill>
              </a:rPr>
              <a:t>internacional</a:t>
            </a:r>
            <a:endParaRPr lang="en-GB" sz="1200" i="1" dirty="0">
              <a:solidFill>
                <a:srgbClr val="0775B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16207" name="Picture 7" descr="Bolas em linha"/>
          <p:cNvPicPr>
            <a:picLocks noChangeAspect="1" noChangeArrowheads="1"/>
          </p:cNvPicPr>
          <p:nvPr/>
        </p:nvPicPr>
        <p:blipFill>
          <a:blip r:embed="rId4" cstate="print"/>
          <a:srcRect l="4959" t="-8426"/>
          <a:stretch>
            <a:fillRect/>
          </a:stretch>
        </p:blipFill>
        <p:spPr bwMode="auto">
          <a:xfrm>
            <a:off x="0" y="47625"/>
            <a:ext cx="20510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encontros aice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060848"/>
            <a:ext cx="2352560" cy="576064"/>
          </a:xfrm>
          <a:prstGeom prst="rect">
            <a:avLst/>
          </a:prstGeom>
          <a:noFill/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915816" y="2708920"/>
            <a:ext cx="115212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pt-PT" sz="1100" dirty="0">
                <a:solidFill>
                  <a:srgbClr val="FF0000"/>
                </a:solidFill>
              </a:rPr>
              <a:t>Ano de </a:t>
            </a:r>
            <a:r>
              <a:rPr lang="pt-PT" sz="1100" dirty="0" smtClean="0">
                <a:solidFill>
                  <a:srgbClr val="FF0000"/>
                </a:solidFill>
              </a:rPr>
              <a:t>2013: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18" name="Picture 14" descr="FILDA">
            <a:hlinkClick r:id="rId6" tooltip="FILDA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3789040"/>
            <a:ext cx="900608" cy="273578"/>
          </a:xfrm>
          <a:prstGeom prst="rect">
            <a:avLst/>
          </a:prstGeom>
          <a:noFill/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212976"/>
            <a:ext cx="195906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faci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00392" y="3212976"/>
            <a:ext cx="1043608" cy="413685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649245">
            <a:off x="7201335" y="4754856"/>
            <a:ext cx="1204487" cy="12758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452216">
            <a:off x="5881114" y="4644516"/>
            <a:ext cx="1056473" cy="1365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4" name="Picture 9" descr="Serviço de Apoio às Empresas">
            <a:hlinkClick r:id="rId12" tooltip="Serviço de Apoio às Empresas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207523">
            <a:off x="6668730" y="5974756"/>
            <a:ext cx="853834" cy="307481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3779912" y="2708920"/>
            <a:ext cx="2958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>
                <a:solidFill>
                  <a:srgbClr val="FF0000"/>
                </a:solidFill>
              </a:rPr>
              <a:t>16 mercados / 2.936 Empresas participantes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6194" grpId="0" animBg="1"/>
      <p:bldP spid="1416195" grpId="0"/>
      <p:bldP spid="1416196" grpId="0"/>
      <p:bldP spid="1416197" grpId="0"/>
      <p:bldP spid="1416199" grpId="0"/>
      <p:bldP spid="1416201" grpId="0" animBg="1"/>
      <p:bldP spid="1416202" grpId="0" animBg="1"/>
      <p:bldP spid="1416203" grpId="0" animBg="1"/>
      <p:bldP spid="1416204" grpId="0" animBg="1"/>
      <p:bldP spid="1416205" grpId="0"/>
      <p:bldP spid="14162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Text Box 2"/>
          <p:cNvSpPr txBox="1">
            <a:spLocks noChangeArrowheads="1"/>
          </p:cNvSpPr>
          <p:nvPr/>
        </p:nvSpPr>
        <p:spPr bwMode="auto">
          <a:xfrm>
            <a:off x="1208088" y="588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GB" sz="1800" b="0"/>
          </a:p>
        </p:txBody>
      </p:sp>
      <p:sp>
        <p:nvSpPr>
          <p:cNvPr id="1428484" name="Oval 4"/>
          <p:cNvSpPr>
            <a:spLocks noChangeArrowheads="1"/>
          </p:cNvSpPr>
          <p:nvPr/>
        </p:nvSpPr>
        <p:spPr bwMode="auto">
          <a:xfrm>
            <a:off x="277813" y="1196975"/>
            <a:ext cx="1485875" cy="14462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pt-PT" sz="1600" b="1" dirty="0" smtClean="0">
                <a:solidFill>
                  <a:schemeClr val="bg1"/>
                </a:solidFill>
              </a:rPr>
              <a:t>Apoio </a:t>
            </a:r>
          </a:p>
          <a:p>
            <a:pPr algn="ctr" defTabSz="912813"/>
            <a:r>
              <a:rPr lang="pt-PT" sz="1600" b="1" dirty="0" smtClean="0">
                <a:solidFill>
                  <a:schemeClr val="bg1"/>
                </a:solidFill>
              </a:rPr>
              <a:t>Personalizado</a:t>
            </a:r>
          </a:p>
          <a:p>
            <a:pPr algn="ctr" defTabSz="912813"/>
            <a:r>
              <a:rPr lang="pt-PT" sz="1600" b="1" dirty="0" smtClean="0">
                <a:solidFill>
                  <a:schemeClr val="bg1"/>
                </a:solidFill>
              </a:rPr>
              <a:t>às Associações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1428497" name="Picture 7" descr="Bolas em linha"/>
          <p:cNvPicPr>
            <a:picLocks noChangeAspect="1" noChangeArrowheads="1"/>
          </p:cNvPicPr>
          <p:nvPr/>
        </p:nvPicPr>
        <p:blipFill>
          <a:blip r:embed="rId3" cstate="print"/>
          <a:srcRect l="4959" t="-8426"/>
          <a:stretch>
            <a:fillRect/>
          </a:stretch>
        </p:blipFill>
        <p:spPr bwMode="auto">
          <a:xfrm>
            <a:off x="0" y="47625"/>
            <a:ext cx="20510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8498" name="Rectangle 18"/>
          <p:cNvSpPr>
            <a:spLocks noChangeArrowheads="1"/>
          </p:cNvSpPr>
          <p:nvPr/>
        </p:nvSpPr>
        <p:spPr bwMode="auto">
          <a:xfrm>
            <a:off x="2195513" y="115888"/>
            <a:ext cx="72009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 anchor="ctr"/>
          <a:lstStyle/>
          <a:p>
            <a:pPr algn="just"/>
            <a:r>
              <a:rPr lang="pt-PT" sz="2400" b="0">
                <a:solidFill>
                  <a:srgbClr val="FF0000"/>
                </a:solidFill>
              </a:rPr>
              <a:t>Produtos e Serviços AICEP</a:t>
            </a:r>
            <a:endParaRPr lang="en-US" sz="2400" b="0">
              <a:solidFill>
                <a:srgbClr val="FF000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979712" y="1917407"/>
            <a:ext cx="698477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pt-PT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Apoio às iniciativas de internacionalização das Associações </a:t>
            </a:r>
            <a:endParaRPr lang="pt-PT" sz="16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(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coordenação / sinergias dos planos de acção das Associações)</a:t>
            </a:r>
          </a:p>
          <a:p>
            <a:endParaRPr lang="pt-PT" sz="16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endParaRPr lang="pt-PT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Apoio no desenho e preparação das Missões Empresariais</a:t>
            </a:r>
          </a:p>
          <a:p>
            <a:pPr>
              <a:buFontTx/>
              <a:buChar char="-"/>
            </a:pPr>
            <a:endParaRPr lang="pt-PT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pt-PT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Apoio às Missões Empresariais nos mercados alvo através da Rede Exterior</a:t>
            </a:r>
          </a:p>
          <a:p>
            <a:endParaRPr lang="pt-PT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endParaRPr lang="pt-PT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Apoio nas Missões Inversas (identificação e convite a importadores)</a:t>
            </a:r>
          </a:p>
          <a:p>
            <a:pPr>
              <a:buFontTx/>
              <a:buChar char="-"/>
            </a:pPr>
            <a:endParaRPr lang="pt-PT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pt-PT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Divulgação de acções e programas de apoio à internacionalização </a:t>
            </a:r>
          </a:p>
          <a:p>
            <a:r>
              <a:rPr lang="pt-PT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694424" y="1268760"/>
            <a:ext cx="4039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pt-PT" sz="1800" dirty="0">
                <a:solidFill>
                  <a:srgbClr val="0775B2"/>
                </a:solidFill>
                <a:latin typeface="Calibri" pitchFamily="34" charset="0"/>
              </a:rPr>
              <a:t>APOIO PERSONALIZADO ÀS ASSOCIAÇÕES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5" name="Rectangle 3"/>
          <p:cNvSpPr>
            <a:spLocks noChangeArrowheads="1"/>
          </p:cNvSpPr>
          <p:nvPr/>
        </p:nvSpPr>
        <p:spPr bwMode="auto">
          <a:xfrm>
            <a:off x="179512" y="5445224"/>
            <a:ext cx="849788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pt-PT" sz="3600" dirty="0" err="1" smtClean="0">
                <a:solidFill>
                  <a:schemeClr val="tx2"/>
                </a:solidFill>
              </a:rPr>
              <a:t>www.portugalglobal.pt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1057796" name="Picture 4" descr="AICEP_RGB_ALTO_COR_FUNDO BRANCO"/>
          <p:cNvPicPr>
            <a:picLocks noChangeAspect="1" noChangeArrowheads="1"/>
          </p:cNvPicPr>
          <p:nvPr/>
        </p:nvPicPr>
        <p:blipFill>
          <a:blip r:embed="rId3" cstate="print"/>
          <a:srcRect l="5705" t="17123" r="6509" b="16493"/>
          <a:stretch>
            <a:fillRect/>
          </a:stretch>
        </p:blipFill>
        <p:spPr bwMode="auto">
          <a:xfrm>
            <a:off x="1835696" y="404665"/>
            <a:ext cx="5671162" cy="3240359"/>
          </a:xfrm>
          <a:prstGeom prst="rect">
            <a:avLst/>
          </a:prstGeom>
          <a:noFill/>
        </p:spPr>
      </p:pic>
      <p:sp>
        <p:nvSpPr>
          <p:cNvPr id="2" name="Rectângulo 1"/>
          <p:cNvSpPr/>
          <p:nvPr/>
        </p:nvSpPr>
        <p:spPr>
          <a:xfrm>
            <a:off x="1259632" y="4221088"/>
            <a:ext cx="640871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>
                <a:solidFill>
                  <a:srgbClr val="92D050"/>
                </a:solidFill>
              </a:rPr>
              <a:t>Maria João Veiga Gomes</a:t>
            </a:r>
            <a:endParaRPr lang="pt-PT" sz="2400" dirty="0" smtClean="0">
              <a:solidFill>
                <a:srgbClr val="92D050"/>
              </a:solidFill>
            </a:endParaRPr>
          </a:p>
          <a:p>
            <a:pPr algn="ctr"/>
            <a:r>
              <a:rPr lang="pt-PT" sz="2400" smtClean="0">
                <a:solidFill>
                  <a:srgbClr val="92D050"/>
                </a:solidFill>
              </a:rPr>
              <a:t>Coordenadora, Unidade </a:t>
            </a:r>
            <a:r>
              <a:rPr lang="pt-PT" sz="2400" dirty="0" smtClean="0">
                <a:solidFill>
                  <a:srgbClr val="92D050"/>
                </a:solidFill>
              </a:rPr>
              <a:t>Gestão das Associações</a:t>
            </a:r>
          </a:p>
          <a:p>
            <a:pPr algn="ctr"/>
            <a:r>
              <a:rPr lang="pt-PT" sz="2400" dirty="0" err="1" smtClean="0">
                <a:solidFill>
                  <a:srgbClr val="92D050"/>
                </a:solidFill>
              </a:rPr>
              <a:t>Maria.joao.gomes</a:t>
            </a:r>
            <a:r>
              <a:rPr lang="pt-PT" sz="2400" dirty="0" err="1" smtClean="0">
                <a:solidFill>
                  <a:srgbClr val="92D050"/>
                </a:solidFill>
              </a:rPr>
              <a:t>@portugalglobal.pt</a:t>
            </a:r>
            <a:endParaRPr lang="pt-PT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306" name="Picture 2" descr="BOLA SLIDE PPT PORTUGA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46892"/>
          <a:stretch>
            <a:fillRect/>
          </a:stretch>
        </p:blipFill>
        <p:spPr bwMode="auto">
          <a:xfrm>
            <a:off x="34925" y="42863"/>
            <a:ext cx="3582988" cy="6757987"/>
          </a:xfrm>
          <a:noFill/>
        </p:spPr>
      </p:pic>
      <p:sp>
        <p:nvSpPr>
          <p:cNvPr id="1378307" name="Text Box 3"/>
          <p:cNvSpPr txBox="1">
            <a:spLocks noChangeArrowheads="1"/>
          </p:cNvSpPr>
          <p:nvPr/>
        </p:nvSpPr>
        <p:spPr bwMode="auto">
          <a:xfrm>
            <a:off x="3995738" y="1484313"/>
            <a:ext cx="432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PT" sz="1800" b="0"/>
          </a:p>
        </p:txBody>
      </p:sp>
      <p:sp>
        <p:nvSpPr>
          <p:cNvPr id="1378308" name="Text Box 4"/>
          <p:cNvSpPr txBox="1">
            <a:spLocks noChangeArrowheads="1"/>
          </p:cNvSpPr>
          <p:nvPr/>
        </p:nvSpPr>
        <p:spPr bwMode="auto">
          <a:xfrm>
            <a:off x="3779912" y="2492896"/>
            <a:ext cx="5111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PT" sz="3200" dirty="0" smtClean="0">
                <a:solidFill>
                  <a:srgbClr val="0775B2"/>
                </a:solidFill>
              </a:rPr>
              <a:t>Internacionalização - Desafios</a:t>
            </a:r>
            <a:endParaRPr lang="en-US" sz="3200" dirty="0">
              <a:solidFill>
                <a:srgbClr val="0775B2"/>
              </a:solidFill>
            </a:endParaRPr>
          </a:p>
        </p:txBody>
      </p:sp>
      <p:sp>
        <p:nvSpPr>
          <p:cNvPr id="5" name="Rectangle 2"/>
          <p:cNvSpPr/>
          <p:nvPr/>
        </p:nvSpPr>
        <p:spPr bwMode="auto">
          <a:xfrm>
            <a:off x="4355976" y="4725144"/>
            <a:ext cx="3816424" cy="1080120"/>
          </a:xfrm>
          <a:prstGeom prst="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solidFill>
                  <a:srgbClr val="0070C0"/>
                </a:solidFill>
              </a:rPr>
              <a:t>Alargar a Base Exportadora</a:t>
            </a:r>
            <a:endParaRPr lang="pt-PT" sz="2800" dirty="0">
              <a:solidFill>
                <a:srgbClr val="0070C0"/>
              </a:solidFill>
            </a:endParaRPr>
          </a:p>
        </p:txBody>
      </p:sp>
      <p:sp>
        <p:nvSpPr>
          <p:cNvPr id="7" name="Rectangle 2"/>
          <p:cNvSpPr/>
          <p:nvPr/>
        </p:nvSpPr>
        <p:spPr bwMode="auto">
          <a:xfrm>
            <a:off x="4355976" y="3429000"/>
            <a:ext cx="3816424" cy="1080120"/>
          </a:xfrm>
          <a:prstGeom prst="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solidFill>
                  <a:srgbClr val="0070C0"/>
                </a:solidFill>
              </a:rPr>
              <a:t>Diversificar Mercados</a:t>
            </a:r>
            <a:endParaRPr lang="pt-PT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8" name="Text Box 3"/>
          <p:cNvSpPr txBox="1">
            <a:spLocks noChangeArrowheads="1"/>
          </p:cNvSpPr>
          <p:nvPr/>
        </p:nvSpPr>
        <p:spPr bwMode="auto">
          <a:xfrm>
            <a:off x="7020272" y="3501008"/>
            <a:ext cx="1974850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PT" sz="800" dirty="0">
                <a:solidFill>
                  <a:srgbClr val="7F7F7F"/>
                </a:solidFill>
              </a:rPr>
              <a:t>Fonte: Banco de Portugal</a:t>
            </a:r>
          </a:p>
          <a:p>
            <a:pPr algn="r">
              <a:spcBef>
                <a:spcPct val="50000"/>
              </a:spcBef>
            </a:pPr>
            <a:r>
              <a:rPr lang="pt-PT" sz="800" dirty="0" err="1">
                <a:solidFill>
                  <a:srgbClr val="7F7F7F"/>
                </a:solidFill>
              </a:rPr>
              <a:t>Unid</a:t>
            </a:r>
            <a:r>
              <a:rPr lang="pt-PT" sz="800" dirty="0">
                <a:solidFill>
                  <a:srgbClr val="7F7F7F"/>
                </a:solidFill>
              </a:rPr>
              <a:t>.: </a:t>
            </a:r>
            <a:r>
              <a:rPr lang="pt-PT" sz="800" dirty="0" smtClean="0">
                <a:solidFill>
                  <a:srgbClr val="7F7F7F"/>
                </a:solidFill>
              </a:rPr>
              <a:t>Milhões </a:t>
            </a:r>
            <a:r>
              <a:rPr lang="pt-PT" sz="800" dirty="0" err="1">
                <a:solidFill>
                  <a:srgbClr val="7F7F7F"/>
                </a:solidFill>
              </a:rPr>
              <a:t>Eur</a:t>
            </a:r>
            <a:endParaRPr lang="pt-PT" sz="800" dirty="0">
              <a:solidFill>
                <a:srgbClr val="7F7F7F"/>
              </a:solidFill>
            </a:endParaRPr>
          </a:p>
        </p:txBody>
      </p:sp>
      <p:sp>
        <p:nvSpPr>
          <p:cNvPr id="1397769" name="Title 8"/>
          <p:cNvSpPr>
            <a:spLocks noGrp="1"/>
          </p:cNvSpPr>
          <p:nvPr>
            <p:ph type="title" idx="4294967295"/>
          </p:nvPr>
        </p:nvSpPr>
        <p:spPr>
          <a:xfrm>
            <a:off x="-36511" y="692696"/>
            <a:ext cx="4536504" cy="431800"/>
          </a:xfrm>
        </p:spPr>
        <p:txBody>
          <a:bodyPr>
            <a:normAutofit/>
          </a:bodyPr>
          <a:lstStyle/>
          <a:p>
            <a:r>
              <a:rPr lang="pt-PT" sz="12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Comércio Internacional </a:t>
            </a:r>
            <a:r>
              <a:rPr lang="pt-PT" sz="12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pt-PT" sz="12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Bens e </a:t>
            </a:r>
            <a:r>
              <a:rPr lang="pt-PT" sz="12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Serviços 2009-2013</a:t>
            </a:r>
            <a:endParaRPr lang="pt-PT" sz="1200" b="1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97771" name="Picture 7" descr="Bolas em linha"/>
          <p:cNvPicPr>
            <a:picLocks noChangeAspect="1" noChangeArrowheads="1"/>
          </p:cNvPicPr>
          <p:nvPr/>
        </p:nvPicPr>
        <p:blipFill>
          <a:blip r:embed="rId3" cstate="print"/>
          <a:srcRect l="4959" t="-8426"/>
          <a:stretch>
            <a:fillRect/>
          </a:stretch>
        </p:blipFill>
        <p:spPr bwMode="auto">
          <a:xfrm>
            <a:off x="0" y="126693"/>
            <a:ext cx="20510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7772" name="Rectangle 12"/>
          <p:cNvSpPr>
            <a:spLocks noChangeArrowheads="1"/>
          </p:cNvSpPr>
          <p:nvPr/>
        </p:nvSpPr>
        <p:spPr bwMode="auto">
          <a:xfrm>
            <a:off x="2195513" y="188913"/>
            <a:ext cx="6121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400" b="0" dirty="0" err="1" smtClean="0">
                <a:solidFill>
                  <a:srgbClr val="FF0000"/>
                </a:solidFill>
                <a:cs typeface="Arial" pitchFamily="34" charset="0"/>
              </a:rPr>
              <a:t>Enquadramento</a:t>
            </a:r>
            <a:r>
              <a:rPr lang="en-US" sz="2400" b="0" dirty="0" smtClean="0">
                <a:solidFill>
                  <a:srgbClr val="FF0000"/>
                </a:solidFill>
                <a:cs typeface="Arial" pitchFamily="34" charset="0"/>
              </a:rPr>
              <a:t> – </a:t>
            </a:r>
            <a:r>
              <a:rPr lang="en-US" sz="2400" b="0" i="1" dirty="0" err="1" smtClean="0">
                <a:solidFill>
                  <a:srgbClr val="FF0000"/>
                </a:solidFill>
                <a:cs typeface="Arial" pitchFamily="34" charset="0"/>
              </a:rPr>
              <a:t>Evolução</a:t>
            </a:r>
            <a:r>
              <a:rPr lang="en-US" sz="2400" b="0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400" b="0" i="1" dirty="0" err="1" smtClean="0">
                <a:solidFill>
                  <a:srgbClr val="FF0000"/>
                </a:solidFill>
                <a:cs typeface="Arial" pitchFamily="34" charset="0"/>
              </a:rPr>
              <a:t>Recente</a:t>
            </a:r>
            <a:r>
              <a:rPr lang="en-US" sz="2400" b="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sz="2400" b="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3" name="Picture 2" descr="AICEP_RGB_BAIXO_COR_FUNDO BRAN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6154738"/>
            <a:ext cx="2411412" cy="703262"/>
          </a:xfrm>
          <a:prstGeom prst="rect">
            <a:avLst/>
          </a:prstGeom>
          <a:noFill/>
        </p:spPr>
      </p:pic>
      <p:sp>
        <p:nvSpPr>
          <p:cNvPr id="9" name="Title 8"/>
          <p:cNvSpPr txBox="1">
            <a:spLocks/>
          </p:cNvSpPr>
          <p:nvPr/>
        </p:nvSpPr>
        <p:spPr>
          <a:xfrm>
            <a:off x="5076056" y="620688"/>
            <a:ext cx="366273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accent3"/>
                </a:solidFill>
              </a:rPr>
              <a:t>Comércio Internacional de Bens 2009-2013</a:t>
            </a:r>
            <a:endParaRPr lang="pt-PT" sz="1100" b="1" dirty="0">
              <a:solidFill>
                <a:schemeClr val="accent3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645024"/>
            <a:ext cx="50356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411761" y="3535705"/>
            <a:ext cx="3816423" cy="4693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100" b="1" dirty="0">
                <a:solidFill>
                  <a:schemeClr val="accent3"/>
                </a:solidFill>
              </a:rPr>
              <a:t>Peso das Exportações no PIB </a:t>
            </a:r>
            <a:r>
              <a:rPr lang="pt-PT" sz="1100" b="1" dirty="0" smtClean="0">
                <a:solidFill>
                  <a:schemeClr val="accent3"/>
                </a:solidFill>
              </a:rPr>
              <a:t>1995-2013 (1º Sem)</a:t>
            </a:r>
          </a:p>
          <a:p>
            <a:pPr algn="ctr">
              <a:spcBef>
                <a:spcPct val="50000"/>
              </a:spcBef>
            </a:pPr>
            <a:r>
              <a:rPr lang="pt-PT" sz="900" b="1" dirty="0" smtClean="0">
                <a:solidFill>
                  <a:schemeClr val="accent3"/>
                </a:solidFill>
              </a:rPr>
              <a:t>(%, em volume)</a:t>
            </a:r>
            <a:endParaRPr lang="pt-PT" sz="900" b="1" dirty="0">
              <a:solidFill>
                <a:schemeClr val="accent3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076056" y="5661248"/>
            <a:ext cx="1728192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PT" sz="900" b="0" dirty="0">
                <a:solidFill>
                  <a:srgbClr val="7F7F7F"/>
                </a:solidFill>
              </a:rPr>
              <a:t>Fonte: INE (Contas Nacionais)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432" y="980729"/>
            <a:ext cx="4291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268760"/>
            <a:ext cx="427953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Oval 89"/>
          <p:cNvSpPr>
            <a:spLocks noChangeArrowheads="1"/>
          </p:cNvSpPr>
          <p:nvPr/>
        </p:nvSpPr>
        <p:spPr bwMode="auto">
          <a:xfrm>
            <a:off x="7596336" y="1052736"/>
            <a:ext cx="1691680" cy="35934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900" b="1" dirty="0">
                <a:solidFill>
                  <a:srgbClr val="FF0000"/>
                </a:solidFill>
              </a:rPr>
              <a:t>Var. </a:t>
            </a:r>
            <a:r>
              <a:rPr lang="pt-PT" sz="900" b="1" dirty="0" smtClean="0">
                <a:solidFill>
                  <a:srgbClr val="FF0000"/>
                </a:solidFill>
              </a:rPr>
              <a:t> 2.081 </a:t>
            </a:r>
            <a:r>
              <a:rPr lang="pt-PT" sz="900" b="1" dirty="0" err="1" smtClean="0">
                <a:solidFill>
                  <a:srgbClr val="FF0000"/>
                </a:solidFill>
              </a:rPr>
              <a:t>Meur</a:t>
            </a:r>
            <a:r>
              <a:rPr lang="pt-PT" sz="900" b="1" dirty="0" smtClean="0">
                <a:solidFill>
                  <a:srgbClr val="FF0000"/>
                </a:solidFill>
              </a:rPr>
              <a:t> (</a:t>
            </a:r>
            <a:r>
              <a:rPr lang="pt-PT" sz="900" b="1" dirty="0" err="1" smtClean="0">
                <a:solidFill>
                  <a:srgbClr val="FF0000"/>
                </a:solidFill>
              </a:rPr>
              <a:t>tvh</a:t>
            </a:r>
            <a:r>
              <a:rPr lang="pt-PT" sz="900" b="1" dirty="0" smtClean="0">
                <a:solidFill>
                  <a:srgbClr val="FF0000"/>
                </a:solidFill>
              </a:rPr>
              <a:t> 4,6%)</a:t>
            </a:r>
            <a:endParaRPr lang="en-US" sz="900" b="1" dirty="0">
              <a:solidFill>
                <a:srgbClr val="FF0000"/>
              </a:solidFill>
            </a:endParaRPr>
          </a:p>
        </p:txBody>
      </p:sp>
      <p:pic>
        <p:nvPicPr>
          <p:cNvPr id="20" name="Picture 78" descr="Portugal in your “wheels”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3425" y="6173788"/>
            <a:ext cx="933450" cy="684212"/>
          </a:xfrm>
          <a:prstGeom prst="rect">
            <a:avLst/>
          </a:prstGeom>
          <a:noFill/>
        </p:spPr>
      </p:pic>
      <p:pic>
        <p:nvPicPr>
          <p:cNvPr id="21" name="Picture 79" descr="Shaping your worl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95925" y="6165850"/>
            <a:ext cx="944563" cy="692150"/>
          </a:xfrm>
          <a:prstGeom prst="rect">
            <a:avLst/>
          </a:prstGeom>
          <a:noFill/>
        </p:spPr>
      </p:pic>
      <p:pic>
        <p:nvPicPr>
          <p:cNvPr id="22" name="Picture 80" descr="“Let’s make a toast”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85925" y="6169025"/>
            <a:ext cx="941388" cy="688975"/>
          </a:xfrm>
          <a:prstGeom prst="rect">
            <a:avLst/>
          </a:prstGeom>
          <a:noFill/>
        </p:spPr>
      </p:pic>
      <p:pic>
        <p:nvPicPr>
          <p:cNvPr id="23" name="Picture 81" descr="Leading the green wav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51125" y="6165850"/>
            <a:ext cx="942975" cy="692150"/>
          </a:xfrm>
          <a:prstGeom prst="rect">
            <a:avLst/>
          </a:prstGeom>
          <a:noFill/>
        </p:spPr>
      </p:pic>
      <p:pic>
        <p:nvPicPr>
          <p:cNvPr id="24" name="Picture 82" descr="For your peace of mind in the ai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03625" y="6165850"/>
            <a:ext cx="942975" cy="692150"/>
          </a:xfrm>
          <a:prstGeom prst="rect">
            <a:avLst/>
          </a:prstGeom>
          <a:noFill/>
        </p:spPr>
      </p:pic>
      <p:pic>
        <p:nvPicPr>
          <p:cNvPr id="25" name="Picture 83" descr="For your health and well bei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56125" y="6165850"/>
            <a:ext cx="942975" cy="692150"/>
          </a:xfrm>
          <a:prstGeom prst="rect">
            <a:avLst/>
          </a:prstGeom>
          <a:noFill/>
        </p:spPr>
      </p:pic>
      <p:pic>
        <p:nvPicPr>
          <p:cNvPr id="26" name="Picture 84" descr="Good things come togeth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65850"/>
            <a:ext cx="944563" cy="692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8" name="Text Box 3"/>
          <p:cNvSpPr txBox="1">
            <a:spLocks noChangeArrowheads="1"/>
          </p:cNvSpPr>
          <p:nvPr/>
        </p:nvSpPr>
        <p:spPr bwMode="auto">
          <a:xfrm>
            <a:off x="0" y="4005064"/>
            <a:ext cx="1974850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PT" sz="800" dirty="0">
                <a:solidFill>
                  <a:srgbClr val="7F7F7F"/>
                </a:solidFill>
              </a:rPr>
              <a:t>Fonte: Banco de </a:t>
            </a:r>
            <a:r>
              <a:rPr lang="pt-PT" sz="800" dirty="0" smtClean="0">
                <a:solidFill>
                  <a:srgbClr val="7F7F7F"/>
                </a:solidFill>
              </a:rPr>
              <a:t>Portugal</a:t>
            </a:r>
            <a:endParaRPr lang="pt-PT" sz="800" dirty="0">
              <a:solidFill>
                <a:srgbClr val="7F7F7F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pt-PT" sz="800" dirty="0" err="1">
                <a:solidFill>
                  <a:srgbClr val="7F7F7F"/>
                </a:solidFill>
              </a:rPr>
              <a:t>Unid</a:t>
            </a:r>
            <a:r>
              <a:rPr lang="pt-PT" sz="800" dirty="0">
                <a:solidFill>
                  <a:srgbClr val="7F7F7F"/>
                </a:solidFill>
              </a:rPr>
              <a:t>.: </a:t>
            </a:r>
            <a:r>
              <a:rPr lang="pt-PT" sz="800" dirty="0" smtClean="0">
                <a:solidFill>
                  <a:srgbClr val="7F7F7F"/>
                </a:solidFill>
              </a:rPr>
              <a:t>Milhões </a:t>
            </a:r>
            <a:r>
              <a:rPr lang="pt-PT" sz="800" dirty="0" err="1">
                <a:solidFill>
                  <a:srgbClr val="7F7F7F"/>
                </a:solidFill>
              </a:rPr>
              <a:t>Eur</a:t>
            </a:r>
            <a:endParaRPr lang="pt-PT" sz="800" dirty="0">
              <a:solidFill>
                <a:srgbClr val="7F7F7F"/>
              </a:solidFill>
            </a:endParaRPr>
          </a:p>
        </p:txBody>
      </p:sp>
      <p:sp>
        <p:nvSpPr>
          <p:cNvPr id="1397769" name="Title 8"/>
          <p:cNvSpPr>
            <a:spLocks noGrp="1"/>
          </p:cNvSpPr>
          <p:nvPr>
            <p:ph type="title" idx="4294967295"/>
          </p:nvPr>
        </p:nvSpPr>
        <p:spPr>
          <a:xfrm>
            <a:off x="-36511" y="908968"/>
            <a:ext cx="4536504" cy="431800"/>
          </a:xfrm>
        </p:spPr>
        <p:txBody>
          <a:bodyPr>
            <a:normAutofit/>
          </a:bodyPr>
          <a:lstStyle/>
          <a:p>
            <a:r>
              <a:rPr lang="pt-PT" sz="12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Comércio Internacional </a:t>
            </a:r>
            <a:r>
              <a:rPr lang="pt-PT" sz="12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de Serviços 2009-2013</a:t>
            </a:r>
            <a:endParaRPr lang="pt-PT" sz="1200" b="1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97771" name="Picture 7" descr="Bolas em linha"/>
          <p:cNvPicPr>
            <a:picLocks noChangeAspect="1" noChangeArrowheads="1"/>
          </p:cNvPicPr>
          <p:nvPr/>
        </p:nvPicPr>
        <p:blipFill>
          <a:blip r:embed="rId3" cstate="print"/>
          <a:srcRect l="4959" t="-8426"/>
          <a:stretch>
            <a:fillRect/>
          </a:stretch>
        </p:blipFill>
        <p:spPr bwMode="auto">
          <a:xfrm>
            <a:off x="0" y="126693"/>
            <a:ext cx="20510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7772" name="Rectangle 12"/>
          <p:cNvSpPr>
            <a:spLocks noChangeArrowheads="1"/>
          </p:cNvSpPr>
          <p:nvPr/>
        </p:nvSpPr>
        <p:spPr bwMode="auto">
          <a:xfrm>
            <a:off x="2195513" y="188913"/>
            <a:ext cx="6121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400" b="0" dirty="0" err="1" smtClean="0">
                <a:solidFill>
                  <a:srgbClr val="FF0000"/>
                </a:solidFill>
                <a:cs typeface="Arial" pitchFamily="34" charset="0"/>
              </a:rPr>
              <a:t>Enquadramento</a:t>
            </a:r>
            <a:r>
              <a:rPr lang="en-US" sz="2400" b="0" dirty="0" smtClean="0">
                <a:solidFill>
                  <a:srgbClr val="FF0000"/>
                </a:solidFill>
                <a:cs typeface="Arial" pitchFamily="34" charset="0"/>
              </a:rPr>
              <a:t> – </a:t>
            </a:r>
            <a:r>
              <a:rPr lang="en-US" sz="2400" b="0" i="1" dirty="0" err="1" smtClean="0">
                <a:solidFill>
                  <a:srgbClr val="FF0000"/>
                </a:solidFill>
                <a:cs typeface="Arial" pitchFamily="34" charset="0"/>
              </a:rPr>
              <a:t>Evolução</a:t>
            </a:r>
            <a:r>
              <a:rPr lang="en-US" sz="2400" b="0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400" b="0" i="1" dirty="0" err="1" smtClean="0">
                <a:solidFill>
                  <a:srgbClr val="FF0000"/>
                </a:solidFill>
                <a:cs typeface="Arial" pitchFamily="34" charset="0"/>
              </a:rPr>
              <a:t>Recente</a:t>
            </a:r>
            <a:r>
              <a:rPr lang="en-US" sz="2400" b="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sz="2400" b="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3" name="Picture 2" descr="AICEP_RGB_BAIXO_COR_FUNDO BRAN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6154738"/>
            <a:ext cx="2411412" cy="703262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84784"/>
            <a:ext cx="5472608" cy="249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707904" y="1844824"/>
            <a:ext cx="612775" cy="251272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1000" b="1" dirty="0">
                <a:solidFill>
                  <a:srgbClr val="FF0000"/>
                </a:solidFill>
              </a:rPr>
              <a:t>Var. </a:t>
            </a:r>
            <a:r>
              <a:rPr lang="pt-PT" sz="1000" b="1" dirty="0" smtClean="0">
                <a:solidFill>
                  <a:srgbClr val="FF0000"/>
                </a:solidFill>
              </a:rPr>
              <a:t> 7,7%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0" name="AutoShape 56"/>
          <p:cNvSpPr>
            <a:spLocks noChangeArrowheads="1"/>
          </p:cNvSpPr>
          <p:nvPr/>
        </p:nvSpPr>
        <p:spPr bwMode="auto">
          <a:xfrm>
            <a:off x="3923928" y="4005064"/>
            <a:ext cx="1584176" cy="294828"/>
          </a:xfrm>
          <a:prstGeom prst="curvedUpArrow">
            <a:avLst>
              <a:gd name="adj1" fmla="val 74987"/>
              <a:gd name="adj2" fmla="val 268661"/>
              <a:gd name="adj3" fmla="val 17894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57"/>
          <p:cNvSpPr>
            <a:spLocks noChangeArrowheads="1"/>
          </p:cNvSpPr>
          <p:nvPr/>
        </p:nvSpPr>
        <p:spPr bwMode="auto">
          <a:xfrm>
            <a:off x="4283968" y="4041825"/>
            <a:ext cx="612775" cy="39528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Var. </a:t>
            </a:r>
            <a:r>
              <a:rPr lang="pt-PT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14,2%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3779912" y="1772816"/>
            <a:ext cx="576064" cy="72008"/>
          </a:xfrm>
          <a:prstGeom prst="straightConnector1">
            <a:avLst/>
          </a:prstGeom>
          <a:solidFill>
            <a:srgbClr val="D6D6D6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"/>
          <p:cNvSpPr/>
          <p:nvPr/>
        </p:nvSpPr>
        <p:spPr bwMode="auto">
          <a:xfrm>
            <a:off x="6732240" y="2348880"/>
            <a:ext cx="1440160" cy="576064"/>
          </a:xfrm>
          <a:prstGeom prst="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sz="1600" dirty="0" smtClean="0">
                <a:solidFill>
                  <a:srgbClr val="0070C0"/>
                </a:solidFill>
              </a:rPr>
              <a:t>Diversificação Mercados</a:t>
            </a:r>
            <a:endParaRPr lang="pt-PT" sz="1600" dirty="0">
              <a:solidFill>
                <a:srgbClr val="0070C0"/>
              </a:solidFill>
            </a:endParaRPr>
          </a:p>
        </p:txBody>
      </p:sp>
      <p:pic>
        <p:nvPicPr>
          <p:cNvPr id="28" name="Picture 24" descr="https://encrypted-tbn2.gstatic.com/images?q=tbn:ANd9GcStp-jngsr7AQJYObUNIMtLZ1UIhLATGCnDq3qnJjLhJ1Xs3sWA"/>
          <p:cNvPicPr>
            <a:picLocks noChangeAspect="1" noChangeArrowheads="1"/>
          </p:cNvPicPr>
          <p:nvPr/>
        </p:nvPicPr>
        <p:blipFill>
          <a:blip r:embed="rId6" cstate="print"/>
          <a:srcRect l="11353" t="19266" r="10209" b="18121"/>
          <a:stretch>
            <a:fillRect/>
          </a:stretch>
        </p:blipFill>
        <p:spPr bwMode="auto">
          <a:xfrm>
            <a:off x="6012160" y="4909963"/>
            <a:ext cx="1008112" cy="823293"/>
          </a:xfrm>
          <a:prstGeom prst="rect">
            <a:avLst/>
          </a:prstGeom>
          <a:noFill/>
        </p:spPr>
      </p:pic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300192" y="4077072"/>
            <a:ext cx="57606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400" b="1" dirty="0" smtClean="0">
                <a:solidFill>
                  <a:schemeClr val="accent3"/>
                </a:solidFill>
              </a:rPr>
              <a:t>2008</a:t>
            </a:r>
            <a:endParaRPr lang="pt-PT" sz="1050" b="1" dirty="0">
              <a:solidFill>
                <a:schemeClr val="accent3"/>
              </a:solidFill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7956376" y="4077072"/>
            <a:ext cx="57606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400" b="1" dirty="0" smtClean="0">
                <a:solidFill>
                  <a:schemeClr val="accent3"/>
                </a:solidFill>
              </a:rPr>
              <a:t>2013</a:t>
            </a:r>
            <a:endParaRPr lang="pt-PT" sz="1050" b="1" dirty="0">
              <a:solidFill>
                <a:schemeClr val="accent3"/>
              </a:solidFill>
            </a:endParaRPr>
          </a:p>
        </p:txBody>
      </p:sp>
      <p:sp>
        <p:nvSpPr>
          <p:cNvPr id="4100" name="AutoShape 4" descr="data:image/jpeg;base64,/9j/4AAQSkZJRgABAQAAAQABAAD/2wCEAAkGBxIQEhQUEBQUFRUXGBgWFRUUGRkVHhcZFBcXGBcYHB0YHSkhGhwlGxgVITEhJSkrLi4uHh8zOD8sNygtLi0BCgoKDg0OGxAQGywmHyQ0LC0sLzg0NDQsLCwsLy8sLCwtLCwsLCwsLCwsLCwsLCwsLCwsLCwsLCwsLCwsLCwsLP/AABEIAOEA4QMBEQACEQEDEQH/xAAcAAEAAgMBAQEAAAAAAAAAAAAABQYDBAcCAQj/xABQEAABAwIDAgcKCgcGBQUAAAABAAIDBBEFEiEGMQcTIjJBUWEVF1JTVHGRkpPSFBYjM3KBobHR00JVYnOyweE0Q4KUouMko8Li8Ahjg7Px/8QAGwEBAAIDAQEAAAAAAAAAAAAAAAQFAgMGAQf/xAA9EQACAQMBAwgJAwIGAwEAAAAAAQIDBBEFEiFRExQVMUFSYZEGFiJTcaHB0eEzgbEjMiQ0QnKS8FRiY/H/2gAMAwEAAhEDEQA/AO4oAgCAIAgCAIAgCAIAgCAIAgCAIAgCAIAgCAIAgCAIAgCAIAgCAIAgCAIAgCAIAgCAIAgCAIAgCAIAgCAIAgCAIAgCAIAgCAIAgCAIAgCAIAgCAIAgCAIAgCAIAgCAIAgCAIAgCAIAgCAIAgCAIAgCAIDBV1ccLC+V7WMaLuc8hoA7SdF6k28IFOq+FPDmm0Zlmt+lGzT6i8tv5wtVWrGk8S6yztNJubmO3BYXF7jX77VF4qp9WP8AMWnndMl+rl3/AOvn+B32qLxVT6sf5ic7pj1cvP8A18/wfH8LlEASYqnTXmx9H/yL1XcG8GM/R+7hFyeN3j+CN7++GeLqvUZ+YpJRkps3wtUNfOIIWTh5DnN4wMaDlFyByzc2ubdhQGXHeFGlomsdUw1LM7nBrcrC4hgF32z83lAA+fqXiZk44SIbv74Z4uq9Rn5i9MSej4R4XUraxlNVup3ZuW1jHZcji05gH3aLg6kWWcIObwj14Sy2RY4aMP8AF1PqM99SOZVuBr5Sn3v5+xKy8JFM0xNMNReZkckekerZeYfnNL9qhTlsS2X1ljQ0+rXpcrDGz9jTxHhboqeWSKWKpD43FjwGsNnNNjqH2KlxtKskpJdZXucE8N/z9jLh/ClSThzo4anI3nSObGxjewudIBfs3rXVoypLM8I20YOtLZp73+/2MmKcJdPTQNqJ6eqZE92RjixnKNidBnvawOtrLQnk21rd0pbMpLJCHh2wzxdUf8DPzFkaGfO/vhviqv1I/wAxDwd/fDfFVfqR/mIDcw7hqwqVwa900N9Lyx6elhdb60Bf6GuinY2SF7ZGO5r2EOB+sIDYQBAEAQBAEAQBAYK6qZDG+SQ5WMaXOPUALleNpLLMoQlOSjFb2fnba/aGbE5s8xIhaTxMF+SwdDneE8jeejcFEq37Udmlu4vtOy070fhTxO43vh2L7kSq1vidMljcggCAyUuXOzOLtzNzDfcXFxbp0WMs4eOs1V47VOSXBl84zBvI4vYMVJjUvevzZxnRMuCPsdRg7SHNpIwQQQRCwEEaggjcUxqXvX5s96JlwRkqq/CpXZpaZsjrWzPia82G4Xcb2XmzqXvX5sdFS4Iw8Zg3kcXsGL3Gpe+fmx0TPgjdwUTNkL8OY2ngPN5cYjcQLOEkBcC3lX5bNewrrNNhLmsZVJ5nvz2kKr/Sm6FWnmPFda/c94rsNTYg1znsjoanW74ZI5IpDrqWAg679zT2lXFC+qQ3S3orrmyhnNPLXwaZX9o6biKqiiL2OMUNLG5zDdpMbiCQerRQLiW3V2l2nTaRBxsJRa3+1/BI4nsFxtbPMTFLxsr5G55GsiY1ziRmDXZ5Hfs8kdpVg76agoQ3eJzdCzpNudbPwS3v9+wnajCRSNYYIo62do5DpJIYYYfoR5uT5gL9qj04wlLaqyN9W4q7PJ0YbMfD6vtOZcIVBitRlkxGRuUusxjJGOY02OgYxxtpflHXtW+5qUFBKma7CwrXNRp7il9wXeGPQVB5VFp0BV76HcF3hj0FOUPegKvfQ7gu8Megpyg6Aq99DuC7wx6CnKjoCr30WnYHEK7DJs9KJJ4yRx0MbXOa4dZAByu6ndnUrXTaNG4jUjUeHuw/ErdQsJ2my285P0zh9W2aNkjLhr2hwDgWkX6HA6gjcR1qDKLjJp9hCNhYgIAgCAIAgCAqHCbK74MyJgLjLIGkAXuGgutbzhqj3NSMKbcnhEa5q1KcU6WdrO7HWUmHYkll3mNkh5rCAfSeg+a65mesU1PEINx7Xg2wWouGXXkpcMkFV4bxLsskYa7qIGvaD0jzK1o1aVaO1TeUVtXUNQpS2Z1ZL9zD8HZ4LfQFu2VwNXSt772XmaGJxAFuUAaHdor/AEjSqF7RqKe5rGGuwsLD0jvrWe1t7S7U9/8A+GtTU75HBsbS5x3NaLk+YDeq6/0O5tXnG1Hivqj6Jp3pNZXkPalsS7U/oyU7hV/k9T7N/wCCqOby7pY88se/HzHcKv8AJ6n2b/wTm8u6OeWPfj5juFX+T1Ps3/gnN5d0c8se/HzPcODTtP8AxbvgjOiSpD42ud0MBy861zbqBUm2sZ1JY2SFfapZ0YKUWpb+w26PZmKokDIa6jlkO5rDI9x+oM3Kc7CpTW9YRVr0hod1m7W8H7oXNZLU0jXv5rCXlzvM0NuVpdLG7JvhrEZxco05YRC4xgL6WdkDnRuLwwhzL5bSOLRvHYsZQcXgmW17GvRdVJ4WflvLBUcGc0bS909MGtvmcM5Atob2bpbp6lm6LXWyBHXac3hRef2Iyo2UijY2R9dRBjtGvJflJ6RfLa/ZvWdO1nU/s3ntXXIUnszhJMxU+ybKg5aaso5XDUiMuJA3XPJ3XstV1CdrFSmus8hrtGo8KLNjvc1HjYf9XuqF0hDgzZ0vS4Md7qo8bD/q91OkIcGOl6XBnjEOD+eCLjZZIxGN7gJHW7TlYSB2nRS6TqVUnCL3mD1ugutMhe5UPlcHqzflqRza592zHp234MuXBvilHhzpzNVRkSBgGRsp5pde92ftBbqNrXy8waKnVNQpXSjsdmTq+HVDZC5zL5XBrxma5h5VxzXAEcwHUdK9aw8FSb68AQBAEAQBAEBVtvsQFPExxdkJzNa7LnykgG9rjoBUW5sFeuFN70nlriknuPHU2E2jkslAJTmbUskeTukzRuPmL9D6VfQUaMNlU8JcOohvL35LLsq90+ekrWl2VueMv5wFwCA7fbUWPnXGeklrC0cby0ezl4kl1eDwSqMY106dVZMOM7MSQ3dFeRn+pvnA3jtCh2Os063s1N0vkysu9MnS9qG9fMqGJi7mgdP9F9J9GHinUfiisW8kp9jqtkDZjE4cp2ZugyNaGlryb7jd3oCuVqVCdV087v5fAlO1qKG1gltluEWemsypvPFuBv8AKNHYTzh2HXtUW90anV9qlufyf2N1C+lHdPeiz99aj8VUehnvrkLpytp7FWLTOvstIleU+UoVItfNfFH3vrUfip/Qz31G55DxJnq1dcYkRtJtBh+MsZFPJNTxxP49zi1t35WuZxbbE8o577joCpNtqEacm1w7SLc+jt1FLdnL7DT7vxUkfFYbCYGuFwIWfCKqYAc4gXEY7XknqC2xnO6lvkl+/wBDVO0p2UdqpFyfweyvi+0pmJ1GIy5hHS1UTXc8iOZ0kn7yUtzO8ws3sVrb29vR35TfHKKu5vLivue5diXUWDFqORj8Oc+N7WtpqNrnOa5oaWnVriRZpHUVR3j/AKzfZn6nU6NJOylTz7Xtbu3qGFTVz8aq2YdO2PNLNJ8pd0Tw13SACCTcajXtVtylu6EdrDfh1nKSt7inJycWlxaeDok+x/HsLpBHT1DtJOI+Uil+nHI0Bw8+o61WuKUtqm2ifTvJbOxWW1Hg/oytR7ONwYmpLLmT5Liqclzel+cCSxYORbLmcNRa25RtTqVbijGEutPrM7a3ozrPknhY7fwXemw90jGvBbZzQ4Xv+kLqrWmVGs5RhKsotrgZO5L+tv2/gvejKnFGPLrgc8ftrNh9fUQy/LU+exZ0su0XLCejXmnQ9i6m2slzaC/1JESc8ybPeO7FQV0fwrCHNN9XQXyi/SG35jv2Tp1WW2ncypvYq+Zi4p9Rs4Zs9R4LGKnEXNkn/u4xyrHqYDznftHQdixnVnXezT6hhLrLBwdbSyYi+qkkaGNaYmxsGuVvyh1PSVouKKpNJGSeS7KMehAEAQBAEAQFT4Q8N+EwsY0gP5To77i5ttPrBcolzqHMXCrJeznD+DTPHDbTXb2HHpqKVjix8bw7dYtPX0WGo8y6ClfW1WCnCpFr4kN05J4aZdtmA6jhMlY7KDpEx2rwP0rdIvpyey+i4b0hu1qFSNvab0t8n2ZJdOUbeLnVeP5I/GdpZJ7tZeOPqG93nP8AIfatVlpFKh7U98vkiputSqVvZhuRUsV3t8x/kvpHov8A2VPiiuRIVO1MslKKQtbxIaxrAL5g5hBzX6bm/J3brbtbiGnwhW5fPtZbfAlO5lKHJ9hMbLcHU9TZ9TeCI7hbluHYDzR2n0KLe6zTpezS3v5G6hYynvnuRaO9PSeOqPSz3Fx90p3U9urJt/wdhZavKzp8nQpxS/fL+O8d6ek8dUelnuKNzKHFkz1mue7H5/cg9sdgaehpXTRSTOcHNADy23KdY7mgrTXtowg5IsdJ1uvdXUaU0sPP8fEiuC82xCP6Mn8BWqz/AFCx9I/8k/iv5N7aXbuSeWEwukhEbznAyu3cnMNNTZ0gtu3fVsq3TcljdghafoUYUp8olLaSx9v43kxtNtG3EMKmkawsDZWMs4gk2LTfTz/etlWqqlFtEPT7CVlqcKcnnKb+TKPsnj7cPqOPcwvGVzcoIHOtrr5lEt6mxPJ0Os2jurbk08b0y69+GHyZ/rt/BTudrgcn6vVO+jFiO1sOJU0khge0U74yQeXmExMVgW7iHFrra3tbp0xqONeO/O4wWnztaqjtJuSfy3m5W8IsWHvNKad7uJDY8wIZezRqGm9gVny6p+xjqPKOjzuIcqppZMHfgh8mf67fwXnO1wNnq9U76KtFg0+NVkssLDHE9wc6R+oZdrdNOc7sH12V/RuYwoRb68dRQXFF0qsqb347Sz1uN0eBRup6FomqTbjHuNwCPDI6rmzG7um3ThGlO4e1PcjXlIyiSh2hjAd8hWMbp0nTq8ZHfo3js6fMVLZ8UN0iQ4LcCnoXVcVQ0A3iLXDVr2/KDM0/yOq1XVWNRpxEVgv6imQQBAEAQBAEBR+FMkRU+W4PGm1t98pta3StFxDbhjGSDf7WwnHryVhm01VEzLJGc36L3tLT23FuUubqaHSdTaWUu1GmGp14Q2ZRy+JAVM75XF0hc5x6T/5oFa0qEKUdmCwitqTqVJbU22zHZbTDDNOtopZCOKikfa98jHOt57DRdBo+o0rOjNzy22sJFlpumVL2eymopdbbxj7mOmw6sjcHxw1DXDc5sbwR5jZV1/rF5dPG+MeC+p9G07RdKtI+1KM5drbXyRIOr8WAJL64AaknjtLKq2q3iWvI6Zwh8iN+N9V5bN7Z34ptVvE95DTOEPkPjfVeWze2d+KbVbxHIaZwh8jFU7STTNyS1T3tOpa+QuGm7QlYy5WSw8m2hHT6U9uGwnx3E5wa18LMQjc+SNoyyauc0DmHpJWy0hJVN6IfpDcUp2TUJJvK7S+4vs3htZNxomYS4jjOKljAHJdyiBfUkDVSq1GltZk8ZOcs9auqFLk4PKXVnf8Asett6ONmFmGlAcGmMNEdnE2cLnk7zvJK1XFSkqOzGS8zbo9ec9RVWs+vO9/AqfBhSPZXAyMc1vFv1e0tF9OkhRbSrBVN7RfekVaE7TEJJvK6jr+aPrZ9itOXpd5eaOExPxKZwqVL46WJ9NzxMByBc2MUrTcDo19NlpuK8FH2ZLzLXSKUZ1mqvVj6ostCW/Bo9QHcU3qvfIPtW2Nanhe0iuqqXKSxxZQNrIMapw6akqJJYQTdhih4xgHYI+W3tGvZ0q206vaXMcVKey+rf2/MhV1Wpv2ZZKbUcJOIPg4nOxtxZ0rGZXu69QbAnraArdaZQUtrf8Owic6qFV493YpPN4GPOJHuKrexwcwlrgbtc24II6QQbgo7aD3Mc5kdx4Jdo6ivZOaktc6MRMDgMpcPlDd3QT5gFQahbQoTSh2kyhVdRNs6Aq83hAEAQBAEAQEBtVidNSCOaqtZmYx6ZjxnJtkHhZc+vVdbKcJTezE8ZSKDhfga+U1jXRtJHEtjbxhsL5i43GvN7FMlp82lsb+JjtLtN7vyYV4U/sv6rHo2vwQ2ojvyYV4U/s/6p0bX4DaiO/JhfhT+z/qnR1fgNpDvy4X4U/s/6p0dX4Hu2jBX8L+GPika1093Mc0fJ9LmkDpXj0+slloKSPzh8Hf4LvQVA2o8TfyNTuvyHwd/gu9BTajxHIVe6/IfB3+C70FNqPEchV7r8j78Hf4LvQU2lxHIVe6/I6fwIxkOq7gjSHeLdMq5j0lacaeHx+hNsqcot7SaOqLkyeEAsh6EPD7HvHnH3qTZv/EU/wDcv5MKv9j+BNVeLZTobjMCC3qHOBv0rqrzV+SmknuysY4LrTyVtK22lkq202xFLiDXzNLaefnF7Acpvu4xvSf2hY+ddDpuvuFJyqtNLfjgviQriyTliPWchx7AZ6GTi6hoBIu1zTma9vhNPV57FdZRv7erBTUks8dxX8zr/wCmDfwWSNt2H0Lbzqh34+aHMrn3cvJnYeATmVf0ovukVHqlSE5xcWnu7CVQo1KaanFr4rB1dVZvCAIAgCAIAgOccN39mp/3x/8Arcpth+o/gYy6jhOMQPeW5Wk2vewv1K2VzSpfqSSM6VpWr5dKDljgiO+Ay+Lf6CvekLX3i8zd0Xee6l5MfAZfFv8AQU6QtfeLzHRd57qXkx8Bl8W/0FOkLX3i8x0Xee6l5MfAZfFv9BTpC194vMdF3nupeTPcNFIHNux28dB61rr39s6ckprqfabaGmXaqxbpS612eJas3avn+8+qpoZl4e7hmQbhmQbjRxTEJYcvEyyR3vfI5zb2ta9jrvK6n0Zs6FzKoq0FLGMZWeJxvpdUlGNLZeP7voaI2grPKaj2j/xXWdC6f7mH/FHE84q95m27GaiMfKVVQ5zmXAZK9vFvzWyyBw15IJsOsarUtIspv2aEMZ7q3rwPeXqd5h+0crs1pqthswM+Xc4BwtxjnaXIPKIA3XG+yLRLNYzRg+vPsr9sDl6neZiq8YrI3FvwuZwucr2ySAPAJGZuaxsfMs6ekafOOeQh8MLceOvV7zNvZvHKp1XStdUTlpnhBBkeQQZG3B11C13OkWMKMpRoxTSeNyPVXqN4cmfpLEoI7GSR7crSC5zyA1rRzhfoXzq50+ncPbbzvXX1JLrSJ9Gc87EVv+pzrabhLDGmGg5W8cfIL2HUxp328J3oKzjJUqfJx3rx/j9i9s9Fc2qlfd4fc5rU1D5XF8ji9ztS5xuStLeTo6dONOOzFYRiQzOt8BfMq/pRfdIp9p/azk/SH9WHw+p1NSznggCAIAgCAICG2hZA8xx1TQ5kuZlnNLhmOUi5HN3GztNbdJCzg5J5j2A43t1szHh0zWxSZmSAuDXWzMsRoT0jXQ//AKoOqVnVcM9aOy9FPZhUzxX1K3mHWqnB1+0uJ8zDrCYY21xPuYJhjbXEJhnu0jPRfOR/Tb/EFjPOyzTcSXJS+D/g7YYm+CPQuJc58WfPNp8RxTfBHoXm3Piz3alxHFN8EehNufFjakOKb4I9Cbc+LG1I57wt0jHimuNxl3ab+LXXei2p3Fo6rpvrx17+JOstPo3rarZeOrec7GHRjUX9JXWv0kvn2ryJ/q3Y8H5nuopBI4vkL3ucbuc5xcSesk6leR9Ir2KxFxS+A9W7Hg/Mx9zY+o+krL1lvuK8h6t2PB+ZllpQ8ND3PcGjK0OcTlG+wvuFydAsY+kV7HLWzv8AAerdlwfmZcKpWRTxSAElj2vAJ35HB1vsW+jrd5cz5GbWJZT3ES+0Szt6EqsU8rxLDj2J1FaflH2YCS2JgIY2/Ta+p7Sta0TZWzGWFwwVtrq1G3Xs08vi3vMezWy5rZxCJQy7XOzZc3NF92YLVW0nk47W18iYvSRe7+ZcO8+7ytvsj+YofM/Ey9Y17v5/gd553lbfZH8xe8z8Tz1jXu/n+C28H+yxw0zsMolz8W64bktbjBbnG630aXJrBU6jf87mpbOMFxW4rggCAIAgCAIDWm+cZ9F/3xoCqbX4rLHxopBSvkiY18omGsbDmu43sCNB030OhutdR7njBNtI5cVLa2W8bij03CVIyIB9PDJK5zjmLQxrWWblAaNSb5+noUZV8Qy0XUtJlK4lTjNqKS+OWTeA7Wue3jqmJl5DkpaeJjAJTmyucXOu64dYbwNdzitlOplZkscCFd2jpy2aU20v7nw8vAsu3dMwYdUHIwOyDmtB1zN3dal04raW4qXVqd5+Zxgxi+79PwG3z3PRuEn/ALHNUzYjwRjy9XvPzZ5ay1rDXlWsxrjmyszWH6bvCZ/d7wjpxe7CHLVe8/Nli2ZD5nPBgqasBrcoindGGAvk1Dw4caDbnHXQjoUC5tKGF/Tj5Il2VRpvM0visk/3NP6qr/8AOP8AzFE5rR92vJE/lf8A7R/4/gdzj+qq/wDzj/zE5rR92vJDlf8A7R/4/gdzj+qq/wDzj/zE5rR92vJDlf8A7R/4/ghdocOp3OhjqGy4e5xfxfwmUzia2QODS51mFt26XF8w6lBvoSowUqFLPHBJtdSVtJ5kpZ4LGCLxLYuaHVp4xm+7Rrbtbf7rqtt9Ro1Xsy9l+JtuPSGvS3qllfEhu5/7X2KxwQPXKXuvn+B3P/a+z+qYPPXOXuvmbeH7OSzm0QJHS4iwH1qPXuaVBZm/27SRR9Ka1Z4hR+ZvYps5FRhvGVLOOPNiA1cem2t7W6bLZot5UuLuOzTezx/Y2X+r8rbypyik34kjsriVJC2UVUQcXjI0gOJyv52azgMoIbu5S7ivTqSa2Gcsja4OHXxBpsBdsmjb2Gm4X1t51jd/ohdZ2BVBmEBih+dd9Bn8UiA3EAQBAEAQBAEBUeETEpaaOF8Dyxxc5pIAOhF7coHpAUG/rTpU04PG8rdTrzo0lKDw8/c5RtFiNRU6vlJJBY7RjLtuHkHK0X1Y30KtpXU5Z22b/R7W3TnKNxmS3NYW9SzhfyVw07rX0GgNnGxN+m3St22uo7mprNsrpUaeZN7pSxui+3L8CTpamdjo873ENc1zWl18rgbg5XaDVt+2wWEqr2fZfUVOoaxSuratzTEZxTzLZ3SXbh8fiiyYnj9bUxOhMjpA8AFgY0l2oNuQ3N0dCysrytKvFSluycDaX1edaMZS3Mi+49Tf+zzb8nzM1rXJtzb8T2/OLqdqPE6Q89xqki3wafUFusU1uSG2DrNuG6HKRyj+kvdqPEElgtA5j3uqKfErOALTTNfG4nM+/G3s29i3Run13UW5aaRPsdpN4cV8SW4uHxGPek+8ou7xLHM+9T8vwOLh8Rj3pPvJu8Rmfep+X4HFw+Ix70n3k3eIzPvU/L8HP+FprAKXIyuZrNf4aSb/ADXMuT9f+FZRIF63uy4v/b9SB2a23rKGzY354x/dSXc237PS36tFCvNLt7rfOOHxXX+SLCtKHUdRwDEqbGWF3ESQyDnPA5N+x4GV3mIBXM3NOvpklialF9nb5fYzlb0bnrWHxN47Pw0jHSz8ZNl1ysYXebktuT9y1dI1rmap0sRz2t/U10tMpU/an7Rz3aLhRnkBjomfB4xpfQvt9zPque1XlpoNKD26z25fL8myVd9UFhFSwOVz6pjnuLnEklziSScp1JO9XNWTo0m6e7HUbdPpxrXMITWUy92Vb0rd987Hoez7hs4fXyU7xJC4seAQHAA6HfvBCxnqVzNYlMdD2fcJX45Yh5S71Y/dWrnlbvDoiz7n8j45Yh5S71Y/dTnlbiOiLPuF44MsWnqfhDqiQyFvFgEhosPlDbkgKysasqkW5M5vWrWlb1IqksJovimlKEAQBAEAQBAc94ZasRU8DiCbykafQcf5Lx6dK+/pxaWN/wBPqV2pUeVpJZ7TkU2LxvtmjJtqLkJH0WuI9VVfMrLanXtpbVGpsvwPndWLxXZ0HRe+q9z71fMy2bnf/Ve/r8Q7FYibmK53a23BF6L3KWFVXzPKcLinBwhVaT612G5QY8BJHbjGcpozxkZmgkAlum+x3JD0Zq0XyrqLC3mdhauncwnlPf1dheO6Mfl+L+yPurVlcWd7yc/d0/P8jujH5fi/sj7qZ8WOTn7un5/kd0Y/L8X9kfdTPixyc/d0/P8AI7ox+X4x7I+6mVxY5Ofu6fn+R3Rj8vxj2R91Mrixyc/d0/P8n3uhH5djHsj7qZXFjk5+7p+f5Klt1gs+JOpmUklZUZeNzurG8WIs3F2sSBvsb2ueSFouL2jbR2qsscPH4EO5ozbSUYr4P+d5mwvYChoQH18gmk3iMaN9Xe7zmw7Fz9XV7q6ezbR2Vx7fwRZ8jQWaj38CRxHaohuSANgjGg3A26h0N8wWNDSltbVZuUiBW1KpP2aSwvmaGH7TvhOkzXDeWvcHD03uFJr6ZSrLfHD4o0ULu4pPdl/E2MQhwnFPn8kE5/vGua0k/S3O/wAQuosOkLH+z24cP+7y1p3FGvuktllPl2MfR1DHsmgniBPKY9ocLgjVl77z0Eq2jqMbik4uLjLg19Sfp1LYu4PO7P0Ja6g7LO5248RdNl8Btx4n3KbXsbdax7cDlI8TznHWFt5Cr3X5Mx5Wn3l5nSeB86VPnj+6RWunwlGL2lg5T0hlGVWGH2HSlPOeCAIAgCAIAgKpwgbNDEo44eM4tzS6RjrXGYANs4b7Wcd3Z5lJtLrm9Tax17jXVp8pHBwbaDZ6poH5KlhbfmvGrH28F38jYjqXTW91SrxzB/cralKUOsi1INQQE1g9BpHM17mva4Oba2hY64OvaAud1HValKpKiorGP5Rhy/JzTxnGC3/GjEPK5PVj91c9y0ix6bj7mPmz6zabESQBVSknQANjJP8AoWMrhxWW9x6tZTeFRj8z7JtJiTSWuqpWkbwWRgj6ixIXO2tqLyj2WsbLxKhFeZ5+NGIeVyerH7qy5aRj03H3MfNm1hm3VTTSNfUyyTxc1zLMaRf9IWaLkW3X6SpNqpVpuPgbKepKu9jk1HxWSfx/BO6UfwrC6qQOOpjEr2scekWv8k/s3eberCnU5J7FSJve/qOXVVfWQvcyWWoY9ps5r5H3B+s/b0qZO1t66TnCMl2bjxSlHqZctj9g5Z/+IxBz44udkc4h7xvu4nVjft829QqvN4exTgvIx5NSeZHna6kosYcKKhEcQiPGuqGxgh2QZMjbEEjl3zX6OneqjVKq06gq8o5y8Y6jdRoxlLEdxXe8qfLB7H/cXPetUPdPz/BK5o+I7yp8sHsf9xPWmHun5/gc0fEd5V3lg9j/ALi99aYe6fn+BzV8T73lneWj2J/MXnrTD3T8/wAHvNnxHeWd5aPYn8xPWmHun5/gc2fE2WYhU0jJKZ8bpKeldFGamNtjaPI9wLC7lXbe9joNTddFH0fpXlKne0J4qVE3svqy8rc+wxV5KH9OXUu0+Yls9h+IljqNwY5+a7oxo0hublx6ZSfq+tarTW9V0bap3sNqMcbn1vfjdLtNlS3oXGHTe9/96i48DWCy0XwqKUMvmjcHMN8wIeBv3bt1grivq1vqajWoZ4NPsZDlQlRezI6eoxiEAQBAEAQBAV7a7HIaFrJqi5HKaxrRcuecpAHQNA7U6LTWcEk5Lq6iVaWtS4qbFP8Af4HFNqNr5q67LCODNmETdbnoLidXH0DsVdCfJ55Pdnedha6VRpLM1tPx+xXLBZ84q95+ZM5pQ7i8hlCc4q95+Y5pQ7i8ifwf5pvnd/EVltOW+Tyz5Z6SxjHUaiisLd/CJ/CcElqTyRlZ0vdu+rrPmVfealRtlh75cCutrGrX6ty4knWvdQHJSQOkksM8zml9r9DQ3d/5vWdhpr1SHLXU3GD/ALYrd+7ZbxpwtfZprL7WR8GOtqniOujaCTlbKwFjmE7rg3uL+hTLrQHZ0nWsZN43uL3prwMZuFx7NVfv2oYxgMtNckZmeG3o+kOj7lX2Wp0bnd1S4fYrLqwqUN/WuJXcX5n1j+a6PS/1v2ZjYfq/sNk8Rq4KhvwHM6R2hiAzCQdTh1ftaW6wryvCnKPtl0sndThsMzoJaqGL4Q0XbqH5XWu4NJAzAebTeqfalHKi9xmc24WMSr+M4qRvF0p5hYSRL9N3X+x9+9T7OFPGV1mMsnPqfFRSnOXuZcZbsvfXW2nmUbW7d1qCiknvJ+mV6VGq5VerBs/Hhnj5vS/8VyvRUu6i+6SseHyJrY3H466tgpzUTWe43GZ7b5Wuda99L2stlLSltLbisGm41K15N8kva7Nxba2qh4isbIZ4poDPK1wJyiOI3awPabPBY5mhJdd3QdFKq6dbtbMYJP4FZbXU4y254cepnOPjuzx83pf+Kg9Fy7sS56SseHyHx4Z4+b0v/FOipd1DpKx4fIwzzOl4xzZXlszWk5td7WkkX1BNrE9IXTWuqztqUKWwvY6jUtFoXX9ZSaUt5p0dCYXB8UsjHDc5psfs6Oxb7jXXcw5OtSjJcGZR9HacXmNSWf2OycEtfJP8IdM4OcOKbmsBcASWJA0vqd1lUWtKlTTVKOym844fArtWtuQnFZzlHSgpRUhAEAQBAEAQHN+G5t6an/fH+ByiXjxBfEv/AEdi5XMku79Ucc4oquydnyUhxRTaHJSHFFNockyfwGTI1pLWuyk3a7UHW+vpWxx5Sm4pteJ8r9KKboao5ySeUn8sfQ6Zgu0MM4Dfm37sh3f4TuPm3rj77S69BuX9y4/cytL+lVSj1PgUPaiCSCqk1cMzi9jgSLhxvoR1E2X0z0fuaVxY09nGYrDXivuR7iLjUZ8w2Z9TIyKVplDjYO/TaL6uD99gOh1xopV/UpWtCVZvGF+z8MGFNOckjoGMY7FTjK7lvtzB/wBXUF8ns9OrXMtpblx+xNur2lQWHvfAosODvxKbi4gyPMc7t+VjRoSB0nUadvQvoOlvm8vabeEUdpLbruWMZLdVV9Bs/EY4RxtS4a3IzHtkP6Depo/Eq3Ualy8y6i43I5jim0NRUzCeWU8Y03YWnKI+xgHN+89N1YQowjHZSMMnQNl9v4atnwXFQw5uTxjgMj+rP4Dv2hpfqUGtayg9umZp5NfGODKkjlzTPDqRw5DXPLHMk/RGYHlty5u3z71Sa5qVenap0l7WeGdxItqHKTxjJp/ELBP2fbn3lyPTOp8PkT+YPusyQbEYNG5r2OyuaQWubUOaWkaggh1wR1p0zqfD5DmD7rJjFqGjq4zFUVLnxkhxZx+UEi1r5SM24b+oJ0zqfD5HvMH3WQfxCwTs9ufeTpnU+HyPOYPusfELBOz2595OmdT4fIcwfdZ0LBtlcPEEQbTQPaGNDXOY15IAsCXEXdp0rrrOUqtCE6i9preRZXNek3CM5JLsybvxWoPJKb2TPwUnYjwPOfXPvJebPVDh0NPK4QRRxAtYSI2hgJu/U2C9SS6jTUrVKrzOTfxJkL01n1AEAQBAEAQFV27pKSYQMrpDHGXuyuBy8vLoCbEAWzb+xeq0lcpxis43km11GVjPlI4y92/z+hFs4MKAgEGYg6gh4N/9KiczprdvLX1jvPDyPXeuoeuf1x7qczpj1jvPDyHetoeuf1x7qczpj1jvPDyKhtVgUVDOIoc2Usa/lm5uS4HoHUFqnTUHhHIa7eVLu5U6mM4S/khysCmJihx0ZRHVsbPGN2axc3zE7/v7VWVbGcJOraScJeHUyyt9RcVs1VtL5nurxqNl20MbYWnQvAAe76+gfb5kp2datid7Nza6lncjO41HrjQWFx7SClOhPT1q0iktyKio3jLMcNQ9huxzmnddri0284W1buojxnKO9Mz4e4vnizkuzSszF2t7vF733rZGpPKWWb6Vao6kcyfWdyOFweJi9Rv4KVty4nWnzuXT+Jh9mz8E25cRg5ZisbpQWF7g1rjZtyQLXAsL2C4idzNVJbTb3vtO2t6cIRTikngjO448P7P6pzrwJO2y54bweU8kUb3SzXcxrjbJa7gCbclX9CyhUpxm296yc/X1mtCpKKS3PBs97Sm8bP6We6tvR1PizV05X4L5/cq232zMWHxRPie9xe/IQ/La2Uu0yga6LXUsYRW5ss9Mv6l1OUZpbkbuxuxsNbSMnkfI1zi8EMy25Dy0b2k9CyhYQlHOWaL/AFSrb13TilhYOkYZRCCKOJpJaxoaCd5A67KwpwUIqK7DnatR1Jub7SG4Qcfkw6gmqomtc+Pi7NfexzyMYb2IO5xWZrK7wV7ZzYvx8k7I2GMxsAjzWIOd2uYlAdJagPqAIAgCAIAgOd8NP9np/wB6f4HK70J4ry+H1RA1D9NfEoFNsziZa0xw1AaRdvKy6H9kuBHoWOu1rSonGEdqfFbsfF9pbejjqUZ7VWoow7YtZz8OBm+K+LeKn9f/ALlyHJVvE7vpHTOMfL8D4r4t4qf1/wDuTka3iOkdM4x8vwVTaemqqabJUcYx+QOs5xJykuAOhPUV1Wi0U7f+pHLy+s4b0iq0Kt2pUcYwupeLL3wEsEslZxoD7Mhtn5VrmW9s27cFlqlKEVHZSXWVVvCLXUde7nQ+Ki9Rv4Ko2USeThwRx7bRgbXThoAAc2wGgHIb0BQKu6bO20u0oStINwi3v7FxINywj1jVbShGyqtQjnZl2LgeVvPixt4T8/D+8j/jC9XWjZR/Uj8Ud+KlnZBAcln5zvpH7yuCq/3y+LO4pf2L4IxrWbC0UG39BDEyOSR4exoY4CN5s5osdQNdQu0tKsVQgvBHO19JuZ1ZTitzb7TP3ycO8ZJ7J/4KRy0TV0Nd91eaKhwkbVUtdDEync5zmyZnZmObpkcP0h1kLVVmpLcW2k2Fa3qSlUW5r6m/sJtpR0lGyGd7w9rpCQGPdznuI1AtuKyp1IxjhkfUtNuK9w5wW7d2+BYO+Th3jH+yf+Cz5aBB6Gu+6vNFb4RdraLEMPmpoZH53mO143DmSMedSANzSsKlxGMco32ug3FSqo1Ny49Zq8BdAIG1IDs13RndboclvW5VN4NOraarGcYKWcrJ2BqkFSekAQBAEAQBAVfbnGoqEQTTRcaMzgwC12uLbhwzbjYOH1rCpXdGOeO4m2Gnu+qcnFpNLO/y+pW++1D5PL6zVF57HgXXqxW76Hfah8nl9Zqc9jwHqxW76+Y77UPk8vrNTnseA9WK/fXzOY8I+0DcQqxMxjmARMZZxB5rnm+n0l1GjVFUt21x+xzOr2UrOuqUmm8ZLf8A+n/52t+hD/FKvNW6ofuRbfqZ2ZUpJOLbcf2+o+k3+BqgVv72d3pP+Uh+/wDLIFy1x6xq/wDka3+2X8Hlbz4cbeE/Pw/vI/4wvV1o2Uf1I/FHfipZ2QQHJZ+c76R+8rgqv98vizuKX9i+CMa1mwmKXg0p52NldNODIA8gZLAv5RAu3dquytKKdCD8EUlbW61Oo4KKwnjtMveopfH1H/L9xSOQXE19P1+6vmVjbzY2LDoo3xSSPL35CH5bWyl1xlaNdFrqU1Fbiz0zUql1OUZJLCzuNzY7YGCupWTySzNc4vBDMluQ8tG9pPQsoUlKOWaL/V6tvXdOMU0scSb71FL4+o/5fuLLkFxIfT9fur5mljHBdFHE50E0hkFsokLcupF75WX3XUO/cLeg6ks7sEqy1+fLLlIrHh1m9we4LJRmVspaS7I4ZSTuzjpAWvSLqFxCThncyNr17C6qRlBPcjobNytyhPSAIAgCAIAgKHwrxQvZStqJDFEZnZpA0vy/JPtoN+tgvJQjKL2ibYVq1KsnS6yh9ysH/WL/APLv91ReRpnQc91HufP8juVg/wCsZP8ALv8AdTkaY57qHc+f5HcrB/1i/wDy7/dTkaQ57qHc+f5PD8FwU6mvefPTv91SKVWVJbMJNIiV1cV5bVWjFvi3+Tb4JcVo6Oqrw+ojZESxsT5CI+Ma18uoDrdBBt0XV9d21epRp4i28HM7lUluxve46b8c8N8tpfas/FV/MLn3cvIy2o8Tk22GMU8lbO+OaJzS4Wc1wIPIaNCCoVXTbtybVOXkdlpl9bQtYRlNJrx8SGOIw+MZ6wWC0y8z+nLyPdTvrapZ1YQqJtxaSz4HnuhD4xnrBbujbv3cvI+P82rd1kts/GZZGSR2cxkjMxBGliHHp6lCuW7WajWTi+veidZaVdVpKcIbk952j4wU/hn1XfgsekbfvHW8wr8B8YKfwz6rvwTpG37w5hX4HPZYXFziBvJPR0lclUi3NtHVQnFRSZ4+Du6vtCw5ORlykS94VjUDIYmucQ5rGtIyuOoAB3BdTbX1CFGMZPekjmbizrTqyklubZ7rNqqSFueSQhoIGjHnUmw0Db71Khe0ZvEWao6fcN4S+aKRwl4xFWxMjps73xPzyNLHsytLHWPLAvv3DVaqt3RkliXWW+kUZW83KpuTWFv8Tf4O9o6aChbHK5wexzy5oY91g57iOaDfQhZRu6NNKMnvI+qW1SrcuUep4Jp/CFhzd8zhfdeKb3FIVem+pkVaTdS6o/Nfc2qHaGnxBsjaR5kLMpcC1zLZibc8C/NKgarCVxaTp0ll7v5MJ2lW1lF1VjP/AHsFJC5kxzC3Jb97+pRdAtK1tTnGrHDb/wC9RouJqTWCwx7lfkc9oAgCAIAgCAq23dPM4Ur4OJD2THWf5sB0Ujbu+weche53M20NnbW1nHh1kDnxLw8H+1at/gWX+G4VBnxLw8H+1N/gP8NwmM+JeHg/2pv8B/huEz7nxLw8H+1N/gP8NwmcExK/HS5st+MffLuvmN7dnUvplv8Aow+C/g5+eNp48TWW8xF0AugF0B0ngv8AmJf3v/Q1fMfTj/N0/wDb9WdDo36cvj9C5riS4CAID6gPiAhtrx/wrvpM/iCm2P6j+But3iov3NOJ87RlyNc9sfyb3PzB3JvdlmAu06zboWqSpS3ptLO9Y6t/bwI01Rck5Pt6uB8jkrOLcHNYDvcZQbEW1GQNs0bvMklbbaw3jw+5m1RU1vbRW66QOyWDRybEscXAkHfY83+farWgsZ3ss6CxnedA4FefV/Rh++VT7frZSekHVT/f6HQJtZzboa0fXdx+4hSTmSWj3ID0gCAIAgCAIDUxWgjqYnxSgOY8WIPpH2gJjJlCcoSUo9aOZ1mDQRyPjGCvflNszJnEEdBHYVqaXAuadxUlFN18GLuZD+opvauXmPAz5af/AJCHcyH9RTe1cmPActP/AMhHw4ZD+opvauTHgOVn/wCQi90+ymHlrSaGkBIBIMERIuNxJbqe1TVd10sKcvNlDJJyb6z38UsP8io/YRe6ved3HvJeb+55srgPilh/kVH7CL3U53ce8l5v7jZXAfFLD/IqP2EXupzu495Lzf3GyuA+KWH+RUfsIvdTndx7yXm/uNlcDLFs5SM0jp4oxvIiaIwT1kMsCe1Q7imrmSlW9pribqVepSWIPB77h0/ix6Xfio/MLfum3ntfvHx+C0wBJYLDU6u6PrRafb90c9r94p/dKEyhgjjzFvGNgtJmLLXAz57B5bY2y2BNr/pKT0Tb7Odn9zzn1fvFugweme1rmsuHAOGrtxFx0qM9Pt1/pPee1+8e+4dP4sel34pzC37o57X7xU+E/DIoqBzo22PGRi9yf0u0rx2tKktqCwyz0i4q1LlKTysM5fFi8zG5GFrRbLdrQDbz9e/XeoMrOlKW1Lf2nROzpN7T3niPE5mtytkLRfNduhvuvmGtyNDrqsna0nLaa+3kZc2p5y0YaipfJlzm+UZQem3ad5+tbYU4wzs9psp0o0847Sw7CYvU08r2UkbHulyh2cOs0MLuVySLDlH7FIpNp7it1ajRnTUqrxjOPE7Lh0J3u1J1J3XPm6AphxjJVoQH1AEAQBAEAQBAa1bRNmbldmHRmY5zHC/U5pBCHsXsvKKpUbETXJjxGsA8F0huP8X9FhseJOjfJLfTj5GL4kVP6wq/an3U2PE959H3cQdiKn9YVftT7qbHiOfR91EsMdNWNAHGU5sALmOQk26SeM1K9xLiRHKm+x+f4PXE1nh03s5PzExLiM0+D8/wOIrPDpvZyfmJiXEZp8H5/gcTWeHTezk/MTEuIzT4Pz/B84mt8Om9nJ+YmJcf++YzT4Pz/Bnp2VAHynFOPRlzM+wly9We0wls/wCkyfK+Cz1j7q9MT44SkWLWEfSPuoCsnZJwOYFgeBka+zswZbLbfbPl0zW6tFv5d4x2HmCwxcYxoa1jAAAAMx0AFgOatDPT6ZZfAZ6x91AaeKUvwlnFzwxvZcHKXO3jduavGk1hmylWnSltQeGQx2Ro/IofXf8AgseTjwJfSd132efinR+RQ+u/8E5OPAdJ3XfZgrNh6WZuVsDIdQc0ZJdYbwC7QX8y8dKLM6erXUHlyz8ScwPZyGlbliYGjpO8u7STqVnGKXUQ69xUry2qjyyeijsvTSZUAQBAEAQBAEAQBAEAQBAEAQBAEAQBAEAQBAfLIBZAMqA+ZAgPnFhABGEB6AQH1AEAQBAEAQBAEAQBAEAQBAEAQBAEAQBAEAQBAEAQBAEAQBAEAQBAEAQBAEAQBAEAQBAEAQBAEAQBAEAQBAEAQBAEAQBAEAQBAEAQBAEAQBAE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102" name="AutoShape 6" descr="data:image/jpeg;base64,/9j/4AAQSkZJRgABAQAAAQABAAD/2wCEAAkGBhAQEBUUEhQQEBIUExIXGRUXFxkUFxYWFBYbFBoVFRcXGyceFxsnGhcVIC8gIycpLiwuFR8xNjAqNSYrLCkBCQoKDgwOGg8PGiwlHyU1LCwsLCo0LyksLSosLiwsLCwsLywsLCwsNSosLCovLSksLCwsLDApKi8sLCwsLCksLP/AABEIALoBDwMBIgACEQEDEQH/xAAcAAABBAMBAAAAAAAAAAAAAAAAAwUGBwECBAj/xABOEAABAwICAwkMBQoGAgMBAAABAAIDBBESIQUTMQYXIkFRYZKT0QcUFRYyUlNUcYGR0jRkobGzGCMzQmJyc3TT4SRDgpSj4zXBg6KyCP/EABwBAAEFAQEBAAAAAAAAAAAAAAABAwQFBgcCCP/EAD4RAAECAwIJCAkDBQEAAAAAAAEAAgMEESExBRITQVFSYZHwBhQVFjJxsdEiMzRUcoGh0uFTYrIjNZKiwfH/2gAMAwEAAhEDEQA/AIkhCFmVjkIQuvRmipqmQMiaXuPwA5XHYBzry5waKm5emtLjQXrkAT1UbjqyOATOiODaR+u0ec5u0D7uOyltJo/R2hmtkrJozORcXu4j+FGAXHkxW+CwO7XozFb/ABFvO1Yt/wDq/wBig489MelJwHPZrUND3cfJXcHBbcX+s6h0aO9VyhT6s0JQaUa6XR8sWtGboxwQf3mEB0Z57WP2qEVtDJC8sla5jxtB+/nHOFIhRw8ljgWuF7XWEfJVszKRIB9K0ZiLkghCFIURau2IwjkCy7Yt4Q3EMZcG3zIAJA5gSL/FLWgXWuQVObRidYeC1jgLr2F7Ak5bANpW9NGwvaH2a24ubHZx7ASrA3MbmqcMe9kuvbLGY74cOEHygRc2Oz4KKae0PT0xwNmdNKDm0MADf3nYjnzD32UOHOMixDDFajYeBTatjCn4MaK6C0HZYfnmsptXLpykp45cMDtYwAZkZ32nO1j7k34RyBOOhI6d0h74c5rMDvJA22Nvfe1sjc8y46gND3Yc24jbjyvlmQOLmCkMJHo22Z1Mg0ackakgXnOksI5AjCOQLKE5UqTit0LGEcgRhHIFlCKlGK3QsYRyBGEcgWUIqUYrdC0kGXvC0Skmz3hJra8n/ZnfEfALj3LoAYQZTUH8nIQhC0CwqtXuIeRVfvQfc9Wgqv7iHkVX70H3PVoLNTvr3cZlopT1LUIQhRFKVLbpvptR/Gf96bE57pvptR/Gf96bFRP7RXSJf1TO4eCEIQvKeUdQhWLuS7nzMLZqnDJcAtjBDmW4i8jJ3sGXtVdMzUOWZjP+W1cJlpZ8w7FZ/wCKPbmNxM1YQ914oPPIzdzMHH7dnt2KX7ptIxaFobU0YMzzgjbbEXPtm9/G4AZ/AZXUwa0AWGQCrfund0Co0fO2KIMGKAPDi3EcZlw2PCAw4WE5C97cSrcE4+GMIsgvHoC3FrQEC2hPj9Fp4UoyUhkttdp4uVR1uj6+oe6WWKqle83c8xvN/fbZzJslgcw2c1zTyEEH4FTil7rmlbl4kpwYxis5jATiIYcIObjsyHECeJd7e7NVvjb31SwVEObQSHtDi2xIJeXsec23u2+Y5V25r48MYohtoLKA/gKOq/oa+ellbJE58MrDcEZEcxB2gjiORV+7nq2m09QNfMwCVhLH4cnMkABuw+aQQbG44s7KESO0DpVxBxaPqXXGK/AcQLDadW4ZWt+bJyUj7mW5Or0bVVEclnwSRtc2VvklzHWAIObHWccjttkSBdY7ldBhTEkZihZGh0IzEitCK5xbX5bSn4NCcR1oOZMO6TcdPRG5/OQ3ykA2czx+qfs50wr0E9gcCCAQRYg5gg8RHGq+3Xdz5jWumpi1gAJdG42aByscch7D7jxLn0jhcRKMjWHTmPl4dyrZ3BRZV8G0aFXrtiEO2IWgzLfcgPZo3xDwT/DutkhhiigswMzc4gEvcTci3E3O3KbcWxN+m9JNqJdaG4HOaMY2jEMrt5iADnz7VwLLRnnkE02CxrsZot81vGSkKG7KNFttTpraa6eKLs0PDC+ZomcWR7SeYZkHjz2ZXOewpGuhYyRzWOxtBIDshitxixIsu3TYpeB3vizbd1x+sf8AUbezi5SmtK043pW9xSwaxDlbQDZinxQhCE4pSEIQhCEIQhC1k2e8JNKSbPeEmttyf9md8R8AuO8uv7gz4B/JyEIQtAsIrV7iHkVX70H3PVoKr+4h5FV+9B9z1aCzU7693GZaKU9S1CEIURSlS26b6bUfxn/emxOe6b6bUfxn/emxUT+0V0iX9UzuHghCELynlHU9bnd1s9EeCccZOcbjwfa3zTzj3gplQokSGyI3FeKhcEhxHQ3YzDQq7tA7poKxt43WeBwozk5vu4xzhQXu16FJbBWBglEJwSNN8OFzg5pfaxw3xNNiD+cGah9PUvjcHsc5jmm4cDYj2FWBoLd9FUMMFcG2e0tLyOA8EWIkH6vt2exVUrBiYJnGTkuMZrb256GwjbZctFL4SZHbk4th05vwqMdEHAuxMBa1vB2FxJtZgDeIWvfnNyuh02JgDGx3fZhja1znAtDDrG4gcJeRmWuubOFgLAz7dT3FpmuMlARPE7MRucA9oOdmuPBeOe4Pt2qJN3A6UDgBSVIdfbhNubhbOXO669K4cwfNwxEhxm9xIBHeDxoKedDe03JopaFxe3Ex+G7MX6vBfmOE7gi7cwTkr17j8VQKNxke98JeWwhxxcFhc0uY7CDgOQDTsLHEWuovua7k0hxyaRLKeElrzE1wvZpJs5w4MbbG2RvbLJPunu6E1jdTQtDGNAaJLWAAFgIm8Qtxn4caxvKfDLMIQjIyRDqkYzh2QBbQHOSdGbTWxcoyWGUimmgZypbuh3V09E3hnFIRlG3yjznzRzn3XVW7oN1NRWu/OHCwHKNuTRznzjzn7E0yyue4ucS5xNySbknlJO1arMyeDYUtbe7T5Kjm8IRJiy5ujzWHbEIdsQrPMulcgPZo3xDwQhCELo6EIQhCEIQhCEIQhCEIQhC1k2e8JNKSbPeEmttyf9md8R8AuO8uv7gz4B/JyEIQtAsIrV7iHkVX70H3PVoKr+4h5FV+9B9z1aCzU7693GZaKU9S1CEIURSlS26b6bUfxn/emxOe6b6bUfxn/emxUT+0V0iX9UzuHghCELynlHUK1T3LKK1y+oH+tnyLSLuZUDtklR0mZ844GYVUJ6EQSK0GxcU6KmNm9VahWtvVUXn1PSZ8iN6qi8+p6TPkXnpGDtR0VMbN6hO5vdnPRkN/Sw8cZOznYf1fZs5uNTyo7odE2ASNcXuOyK1n35HcTRz/AAukd6qi8+p6TPkWd6qi8+p6TPkVdMCSjux3VBz0z96sIEOegtxBQjNXMoBug3U1Fa7hnDGDlG3yRznzjzn3WTOrW3qqLz6npM+RG9VRefU9JnyKdDnZaG3FZYO5Qn4OmojsZ1Ce9VShWtvVUXn1PSZ8iN6qi8+p6TPkXvpGDtXjoqY2b1VDtiFa57lNF59T0mfIst7lFFccOp2+cz5F6bPwXENFVvuSk1DwXBiMmLyailuZVOhXJvO0Hn1XTZ/TRvO0Hn1XTZ/TV1zKKtZ1mkdLtyptCtjTPcpooaaaVr6kujhleLuZa7GFwvZmy4VPd8nmTUSA+HemIvK3B0I0cXbl0oXN3yeZHfJ5k1iFNdc8GaXbl0oXN3yeZHfJ5kYhR1zwZpduXShc3fJ5kd8nmRiFHXPBml25LybPeEmkzOTyIZISVpcEz8GVglkSta1+gWA5RzsLC8/DdK1tAbbZbjHzCUQt9WjVq06dlNJ3JzqXhTQ3erS7iHkVX70H3PVoLz5uX3YVGjhIIRE7WFpONrj5N7WwuHnFPu/DX+ZS9B/9RU0zhCDEilza0VtA5L4QZDDSBvVzIVM78Nf5lL0H/wBRG/DX+ZS9B/8AUUfnsJP9Wp7QN603TfTaj+M/702Jvrt0Ms0r5HCMOe4uNgbXOeV3JDwrJ+z8D2qsc8EkrYwpKK2G1pFwCd0Jo8Kyfs/A9qBpWT9n4HtXnGCc5pF0KxO6RpIswsLvzRgmLo7tbjNuDx4ncIAWAtncmwsYpo7SzYA1wiEUurxREljnhhm1bwXB5tdsjbN5ieJWNus3PGrhsxxa8AgC9g5rsnA8lwT7dh23EX0d3OH62MuDI2NF3lrGRlzg8yAjA92LPCBe1sIPFY1cnMSolsWJf30+met30XNTj4paCKG3bcrFhddoPKAtlhgsAM8hbPM+88azdZwoQhF0XSIQhF0XQhCEXRdCELaPaPaFrdbRnMe0J2D6xveEG5OaEIXVFBTXuo+g1P8ALT/huXmVemt1H0Gp/lp/w3LzKq6cvCqp/tBZQhSXcTuKfpGQknVU8eckv24W3yxWz5AMzxAxGtLjQKA1peaBRpCdd0NfC+QspmCKnYSGcb32y1kjjm5x222AZADO7UkIoaJHChohCdmblap8cMkcT5mzh2HAC6zmOLXNdbyTlfPKx9tmuWMtcWm1wSDYgi4yyIyPtCCCL0FpF61W0W0e5areBpLgACSSLAZk5pFMwf7XC+JviF1oXR4Om9HL0HdiPB03o5eg7sTFCvofKM0hc6F0eDpvRy9B3YjwdN6OXoO7EUKMozSFzoXR4Om9HL0HdiPB03o5eg7sRQoyjNIXOhdHg6b0cvQd2I8HTejl6DuxFCjKM0hc6AujwdN6OXoO7EeD5h/lydF3YihSZRmkKLYjylGM8pWELoy4Qs4zylGM8pWErT0r5HYWNc91ibAXNmguP2An3IsQs00L5HtYy7nuIDRcC5OwXJAunqHclK2vFHUSR0zsRxPc67Q1t3F123twAXDFhGy5F0npLS9OYKZsEHe9RD5coLrvdfGC0F5tZxdtBOTbYRwU0VNS+V2KRzpHEAFziXE4QALk5nIAZ8i8WnYlTrSblqmaqkpocM0kWsuWusDqwb4ceFxzFhltI4jdNEgc0kHaCQcwcxltBsfclKOulhdiie+J1rYmEtNrg2uM9oHwTnSaTphRSwupw+pe8OZNwuCG8WEPzydLsFsm3Dv1S0ITNjPKUYzylb1NM+N7mPa5j2kgtIsQQbEH3gpNe0izjPKU6blnHv6lzP0qn/FampOm5b6fS/zVP+K1I7slAXq1CELPqUmvdR9Bqf5af8Ny8yr01uo+g1P8tP8AhuXmVV05eFVT/aCyr00ho3wdoCSNmTxT8M8ZfLZrz/8AYj2AKjY3WIPIQfgvTGm9Hiso5YgRaaJwaeK7hdp+Niklm1DtK8ybah9L6LzKt4JA1wJa14BzabgHmOEg/AhFRA6N7mPBa9ri1wO0EGxB960UNQLlbFB3RqWLRjGvh1WsdNDqqc4S1mEF0oLjcG7xtOZvnkVVdS1gedWXOZc4S4BriOLEASAfYSk0Jx8QvpXMnYkUxAAcyE8bjv8AyNJ/MwfiBM6eNx3/AJGk/mYPxAkZ2gvMPtjvC9KBZQEhW0zZI3McXNBG1rixw5w5pBBV2tGUnT6RY+WSIHhxavF/8gJH2BLVVSyJhe8hrW7Sfh7zfIAbbqqtz+hKkVbZZTWaiYyYHCQsfNqwXRtldiBGJoyva/FkpxRCpqX4p4mxwsxuYwi7w4jCwOGYxNbiN2m15QNrSm2uJUSFMOeLW0PH/N6c59LMjpnTvDmNYxzy02xAN4iAcncVuXJdrXAgEZg5gqvt1256V9LTRw67XvbGx0TXFsbg1l3vkZ5LbOtnl5XHkttzoraenjLGVEz8TmzNe/G5mB4YIY2OeAwFhxY8+LizBjmtKJBMOD8UtspepzTVBc27rN4TwM+IPLW+8gDLnWg0izX6i/5zVCS37Jdg+9RrQGiah7I++IjGGuddpwA/oQx0l2Zh75S52IG/BGairNAVHf8ArMdZ3qZ9Rr9Y7WYb2tivi1es4OLZ70F5ssSPmHtDSG3q2lzaR/RO933hLRRhrQBewAGZJOXKTmfekdI/one77wnFNXlPwU/9n4/2R4Lf+z8f7J2QoPTEzs3LpPVWQ/dv/CafBb/2fj/ZOWgayroZdbTvayTCW32ixIJu0ix2cfLy2IUQkOF5gihpuR1VkP3b/wAJrl0fK5xcSCSSSSSTcm+ZOZ9618Fv/Z+P9k7IS9MTGzcjqrIfu3/hNPgt/wCz8f7Jehp5oZWSsLQ+N7XNNztabjZY2XehJ0xMbNyOqsh+7f8Ahc2mJKqrmdNO9r5HBtzsvhaG5ACw2bBYXJyC4vBb/wBn4/2TshAwvMCwU3I6qyH7t/4TT4Lf+z8f7Jz3MaMeK6mPByqac7eSVvMt047nPplP/MQfiNXoYXmCaGm5NxeS8ixjnDGsBz/hejkIQpq50mvdR9Bqf5af8Ny8yr01uo+g1P8ALT/huXmVV05eFVT/AGgsq9O5XusbVUrYHka+BobY7XRjJrxy2Fmn2DlVFpegr5YJGyRPdHI03Dm5Edo5uNR4MXJuqosCMYTqq6N3/czFa4z05bHUW4TTk2WwyJP6rrZX2HK/Kqk0huVrad1paedtuPAXNPsc27T7irD0F3bQGhtXC4kf5kVs+cscRb3H3J7k7smjQLjvhx5BGAftcApT2wYnpA0UyI2BF9IOoVUmjNyNdUuAip5jf9YtLGj2udYD4pLTujGU0mqD2yyMvrHN8gP9Gw/rW43cptbK5lu6nuu1FS0x07TTRnIuveVw5LjJnuz51AFFfiCxtqhRBDbYy3ahd2gtJR01VDNKSI4ponuIFyGteCbAbVwrm0l+hf8AuleYfaC8Q+2O8K8t/nQvpJupejf50L6SbqXrzAhXa0a9P7/GhfSTdS9G/wA6F9JN1L15gQhC9P7/ABoX0k3UvRv8aF9JN1L15gQhC9P7/OhfSTdS9G/xoX0k3UvXmBCEL0/v86F9JN1L0jV93TQzmECSa5t/kv5brzMshCFYaE5d5M5PtKO8mcn2lZ3JlbzrrIar9w+5NqE5d5M5PtKO8mcn2lGTKOushqv3D7k2oTl3kzk+0o7yZyfaUZMo66yGq/cPuTahOXeTOT7SjvJnJ9pRkyjrrIar9w+5NqE5d5M5PtKO8mcn2lGTKOushqv3D7k2px3OfTKf+Yg/Eas95M5PtKaq2pfBPiimhgMMQnaJBfWPZJkxmRu7K9jlwSpMtKvjxA1tEjuWEjFaWNa+pBzD7l6iQvN9N3YNMOile6rp43RhhEboWYpcbgLR2ZbIHEb8SI+7DpgwPkNXTtcx7GiIxM1jg4G7mjBawsL58a1HMImkfXyWCxgr83UfQan+Wn/DcvMqeavuraWlpHF9VTkyPfC6DVMEuFzM3+RbCblu291FJqiRsMcgmie57pAYgLvYGWs5+VrOubWPEokfBUaIRQj6+SgzUJ0UgtTmhaaNpZZXRCNzal8sb3mKJpdJGWOLbPAbyWdlxFO/ivXeq1fUyfKqeYlYku/Edb3KTK4AmJlmUa9gzWkg+Ca0J08V671Wr6mT5UeK9d6rV9TJ8qj4rtCldVpr9SH/AJHyTWhOnivXeq1fUyfKjxXrvVarqZPlRiu0I6rTX6kP/I+Sa1zaS/Qv/dKe5dz9VGMUlPURsG1zo3taL5C5IsM7fFcstIxzS0jIixSY2I4VUqX5HzsQhzXsIB0n7VAUKY+LtP5p6R7UeLtP5p6R7VP59D28fNXnVac0t3nyUOQpj4u0/mnpHtR4u0/mnpHtRz6Ht4+aOq05pbvPkochTHxdp/NPSPajxdp/NPSPajn0Pbx80dVpzS3efJQ5CmPi7T+aeke1Hi7T+aeke1HPoe3j5o6rTmlu8+ShyyFMPF2n809I9qz4u0/mnpHtRz6Ht4+aOq05pbvPkpWhCy1pOy52/YLn7FBXN1hC31DsGPC7Biw4rZYrXw35bZ2W8lFI22Jj23c5ouCLuaQHNHOCQLc6VFEihbSxlri1wLXAkEHaCOIrLYHEXDXEWcb2NrNzcfYOPkQhaIXQ7R0wx3jeNVhx3BGDEbNxA7LlJyUz2gFzXNBxWuCL4ThNvYbgooloUmhLNo5Dhsx5xhxbwTwg2+It5bWN7bLLBpJALlrgMDX7D5DiAH+wkix50URQpJRfdLHAZna18jCKa8eFocHSYzZr7ngttiz9ilCi+6WeFsztbGZS6mwxkOLNXJjJDzbyhYEYefmVrgn2kdxT8v21x6Se95e6tM7KoQ0whZqw0ObZobj2WGrsQQCSdvGt66SZ08klQZm6SE8OGPVAAm21zQBZ1xHZoGeaRro9TrGVLdfO+KnMUgmxCIEB1ja4dwODhJ4NuZKVkD45ZIJRrK4zw4agT4mty2Yr2dfEzhX4OH4azjwu2aVYpVsk3fAkBn8Ld+n81qm2xbb28/WXGDDa3wWmjpJWyxvpTO/SBfUY49UHBosRwQQcRsZLgjKyw2B2uFOMq/vwjvrX8HzbYtnl3drLrWhhdLJHDANTWB9RjnM+APyJsHEgNsGvF78LF8TNxxRCdtwWnoNH1cNRGJJ5BDMJY3WjDXONhgdY3GGxzG26s/fz+p/83/Wq27nGlNHx1sBqImtYyCZsrngzNkeTdjhHhOGwIHHsurc8a9zfmU3+0P8ATWfwmXZaxwFmemkq+wfDhOhVfAc81vFad1ibN/P6n/zf9aN/P6n/AM3/AFpz8a9zfmU3+0P9NHjXub8ym/2h/pqsq/8AUH0Vhkpf3R/+ybN/P6n/AM3/AFo38/qf/N/1pz8a9zfmU3+0P9NHjXub8ym/2h/poq/9QfRGSl/dH/7KNbou6v37TPp+9tXrMPC1uK2FwfswC/k228ag6srdJpnQ1TSyRUUUTql+HAI6Ytfk8OdhIjFuCHe66gvi9V+r1PVP+VQZkOLhbXuWpwK6DDgOAYYdtzjbcLbeLE3oTh4vVfq9T1T/AJUeL1X6vU9U/wCVRsU6FdZeFrDeE3oTh4vVfq9T1T/lR4vVfq9T1T/lRinQjLwtYbwm9CcPF6r9Xqeqf8qPF6r9Xqeqf8qMV2hGXhaw3hN6E4eL1X6vU9U/5UeL1X6vU9U/5UYp0Iy8LWG8JvQnDxeq/V6nqn/Kjxeq/V6nqn/KjFOhGXhaw3hdKeNz9IZBJgOCRpidjG1kV3MlcOYBzSeYJnXZoljTJwml/BcbXIBDWlxxWzIsDkLXyFwpTb187tvUuOB9I4w6qJjgNUHPY20pbAcLi4+XeGS5PnE7CuXdJW61jcJjeDXz2ffIG0RsHAjgcIi/GGg341xPsyqEboXTjWRPLGNa3GTCAMDA22HE64GwhuZzKd9Jy0zI9UIQ9sk0jScTGHGyKLWPiLWYIxjbhNha4dawUitQVJrjApu0WY3SRTTSR3aZ2yYi3GJXvcGOwbXfpGuuAQNWeRd2iGGCOFkk1O18Tqm7MbXkwTRgcHDcPcZBcM2m4ySMekxFGZn08UUTG074geEda6bX4Y3WB/RvecOeFuG99i6tH6PbFUPjj1TqiOokMccgewCNwu2UmNhLzhfxuAbt2pWi7ji5K0XccXJCl0pLJT1Ec2OOqbTsa4PafzkLHjhOa4Xu1rn3NswQdoJSlBpAujixauUanSbDkcLiGie18nWIIHF5KQrQ+llZhfSkspqkNZCXyNYADJwzISTdxORPKuaje1scZYCGYtISD9mN1OIwD/qa5t+PAUlSDbxaipBoeLQurcfpORjoYZr4HvJhBPCa57HC5bxxHFx8ZuL5rpq3SMjkie1ocNFMBFgR+alLDY8Ytcg89016EppopqRj4msxzwu1gtiLQdZgfbYQH4s7OthvkBZWjrGugBJJeyhrGEnjjL3tYObC4NH+sciGn0aHi5I0+jQ8XKJqMbo64xSvAjik1lLgJezHgBkJxs81wIAxc6k679G9zytr2yS01TFTscw00jXBxL23EhBsDkcTefJScGPayOC7QV4lu2q2mc2BssURgqWSxwF02rOKI3Dy1hd5JxcAnjst5xHGZKZj6eaF00P+L1brtsD5JPCa3hOuLXOD42TT9wjSUcckbKynbHMGiRoD7PDHYmg8HiOaI+4PpJsL4RWU4ie5r3Ms+znMuGk8HiufitRzmFrcablZUKrcCMkUpfAKfvo/4zVOxYbYL38rBazsG3Na0+CbVU8jqeniY+c99atxL7i/DIzcOC0AWyx581lHuD6S1Go78p9SJNZgs+2sLcGLyduHJE3cI0k+FkLqynMURe5jLPs0yWxEcHjsPgjnMLW403IoVF+5zQx6QraennY2KJkE9nxgRvk4Rfie4ghxDri/NblVtb0Wi/ST9az5FFYu4jpG0bZKuneyFjmRts/gBzsZA4PLcpfeRqvT0/wf8qosIObEi1a2tl/zK0GDnBsGhmCy26lfmpHvRaL9JP1rPkRvRaL9JP1rPkUc3kar09P8H/KjeRqvT0/wf8qr8U/pqwyjffDuPmpHvRaL9JP1rPkRvRaL9JP1rPkUc3kar09P8H/KjeRqvT0/wf8AKjFP6aMo33w7j5qZ6B7nFBSVDJopJXSMxWBka4cJpabgNBORKmSrLcj3K6ijrYp3ywPbGX3DQ65xMczK45XKzVJhCg7NFSYQcHRARFyll92c2caUIQhOqvQo5ul0lMZY6WncGSyguLz+owbTln/72cqkaj+kdFh1TI8EiV9K5jLnCCCeHnbaLRn/AFLxErimiegFoeC/g5q/O9MjdB1kBmfFNO98TmkY7YZmlgecIbxg4hhdfYM87qW6F0m2pgZKLcIcWy+w25uTmsozoXTD4WsZJYMe67XAtcQL2tbzef22vxP25mhbDThrL6vE7BfjZezT7wAfYVElI7Ywq2u0G8E/ji9SpsUHpAVzEAAEZ7tvic1E7IQhTlXoQhCELzyuzRuk3QEuaGk3aRe+Rab5gbQbkEHb7lxoVIDRUINLQpKN2IEeBscwbawj75fqgOQNa0Pw/s47cSbZNOF5u+KF5AwtBxhjGcTGxscG4du0G9ze6RoaCOXbPFC7kkD2j3Pa1w+Nl3+KUh8megf7Khv/ALCcq9ydq9yxV7pdY5kmqGvYxrWuc7FHHhAGKGGwZGcgc8QBzAGSWp92L9UY5oo6kOABe5z2SOa25a172m72gk5FJ+J0/pKPr2I8Tp/SUfXsXr+ol/q3ptZXgBoMcZwtLcsTLgm/DwEYuP28ZK66XT1i7WxtlBEeFoOrazV4sLbNGbOG67cr323Juv4nT+ko+vYlKbchIHtxvpXMuLtbUsaSOQGxt8F5DX6Ega8Zk3u07MMRa+Rr5S8yuBIxl3Fa9gALgEWPCI2JB1daPVsGBptizu55GYxHiaDmGgAcZuQCpZuj3EufVOFK2CNuQDNa0EnCCcLLXblxZ8vGofWUj4ZHRyAtewkEch921D2ubeke17TakU5aNfpgNPeOv1WLhYA0jHYX28eHD9ibU7aI7osujmGJkUUgc4vu4kG5AbbLi4I+K8spW007la4DbEM2BDYHGhsdcl9bum+t9FnYjW7pvrfwZ2JffvqfV4Ok5G/fU+rwdJyfrD1yt1kpv3eH9PNIa3dN9b6LOxGt3TfW+izsS+/fU+rwdJyN++p9Xg6TkVh65Rkpv3eH9PNIa3dN9b+DOxY1u6b630Wdi6N++p9Xg6Tkb99T6vB0nIrD1yjJTfu8P6eaQ1u6b638GdiNbum+t/BnYl9++p9Xg6Tkb99T6vB0nIrD1yjJTfu8P6eaQ1u6b630WdiNbum+t9FnYl9++p9Xg6Tkb99T6vB0nIrD1yjJTfu8P6ea0p90em6FwqK1lVJTR+W04Gg4hgbnbz3NPuXb+UHTeqz9Nijm6/uqT1tFLA6GJjZAy7mlxIwva/K/7qrFb3k1gqUnZV0SKC4hxF5GYH/qy2GXRoccB7GsNLm3Xm1Xj+UHTeqz9NiPyg6b1WfpsVHIWm6uSGod581TZZ6vH8oOm9Vn6bEjVd3ikkFnUtRkbgh7Q5p2XaRmDmR7CRsJVKIR1ckNQ7z5oyz1cJ7tVK6wfDVyN42l0LQ7mdgY0kc17HjBTgP/AOgqb1WfpsVHIR1cwfqHefNGWfpV4/lB03qs/TYj8oOm9Vn6bFRyEdXJDUO8+aMs9Xj+UHTeqz9NiPyg6b1WfpsVHIR1ckNQ7z5oyz1YaEIXElWoQhCELFkWWUIQsWSlPMY3tcMN2kEXAcMuUEWK0QlQnPTGn5Kmo19mxPGHDgFi3DsOK13HLafZsC4KmqfK8vkcXvcblx2kpNCUkm9KXE3oUq3KbtaGihdHUMe57pC8ERh/BLWt2k8rTkoqmfTHlj90feUrXlhqFeYAlmTM4Ib60oblbm+roj0cnUt7Ub6uiPRydS3tVKITvOX7F0DoKW0u3q699XRHo5Opb2o31dEejk6lvaqUQjnL9iOgpbS7err31dEejk6lvajfV0R6OTqW9qpRCOcv2I6CltLt6uvfV0R6OTqW9qN9XRHo5Opb2qlEI5y/YjoKW0u3q699XRHo5Opb2o31dEejk6lvaqUQjnL9iOgpbS7erL3fd0DR1Vo6eGFj2yvEeEmJrRlKxxzByyBVMWUs0DA19Qxr2te04rhwBBs0nMHnUx8B0voIOrZ2LoXJfCQhSjg4V9I3dzVkMOyTJaYayHWmKDbbnKqKyLK3fAdL6CDq2diPAdL6CDq2di1HTDNUqiyaqKyLK3fAdL6CDq2diPAdL6CDq2diOmGapRk1UVkWVu+A6X0EHVs7EeA6X0EHVs7EdMM1SjJqorIsrd8B0voIOrZ2I8B0voIOrZ2I6YZqlGTVRWRZW74DpfQQdWzsR4DpfQQdWzsR0wzVKMmv/9k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2" name="Picture 24" descr="https://encrypted-tbn2.gstatic.com/images?q=tbn:ANd9GcStp-jngsr7AQJYObUNIMtLZ1UIhLATGCnDq3qnJjLhJ1Xs3sWA"/>
          <p:cNvPicPr>
            <a:picLocks noChangeAspect="1" noChangeArrowheads="1"/>
          </p:cNvPicPr>
          <p:nvPr/>
        </p:nvPicPr>
        <p:blipFill>
          <a:blip r:embed="rId6" cstate="print"/>
          <a:srcRect l="11353" t="19266" r="10209" b="18121"/>
          <a:stretch>
            <a:fillRect/>
          </a:stretch>
        </p:blipFill>
        <p:spPr bwMode="auto">
          <a:xfrm>
            <a:off x="7740352" y="5013176"/>
            <a:ext cx="1008112" cy="720080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6012160" y="4509120"/>
            <a:ext cx="1008112" cy="216024"/>
            <a:chOff x="5796136" y="4869160"/>
            <a:chExt cx="1008112" cy="216024"/>
          </a:xfrm>
        </p:grpSpPr>
        <p:pic>
          <p:nvPicPr>
            <p:cNvPr id="4104" name="Picture 8" descr="http://upload.wikimedia.org/wikipedia/commons/9/9a/Flag_Bandeiras_lus%C3%B3fonas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r="8511" b="32950"/>
            <a:stretch>
              <a:fillRect/>
            </a:stretch>
          </p:blipFill>
          <p:spPr bwMode="auto">
            <a:xfrm>
              <a:off x="5796136" y="4869160"/>
              <a:ext cx="1008112" cy="216024"/>
            </a:xfrm>
            <a:prstGeom prst="rect">
              <a:avLst/>
            </a:prstGeom>
            <a:noFill/>
          </p:spPr>
        </p:pic>
        <p:pic>
          <p:nvPicPr>
            <p:cNvPr id="34" name="Picture 36" descr="https://encrypted-tbn0.gstatic.com/images?q=tbn:ANd9GcRFuQ6Ht5F6sRFeHaUIMRwv7U8-Zj_z9Nq43qDjhW7A2nznHGB8"/>
            <p:cNvPicPr>
              <a:picLocks noChangeAspect="1" noChangeArrowheads="1"/>
            </p:cNvPicPr>
            <p:nvPr/>
          </p:nvPicPr>
          <p:blipFill>
            <a:blip r:embed="rId9" cstate="print"/>
            <a:srcRect b="57323"/>
            <a:stretch>
              <a:fillRect/>
            </a:stretch>
          </p:blipFill>
          <p:spPr bwMode="auto">
            <a:xfrm>
              <a:off x="6516216" y="4903424"/>
              <a:ext cx="288032" cy="181760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7740352" y="4509120"/>
            <a:ext cx="1008112" cy="288032"/>
            <a:chOff x="7740352" y="4869160"/>
            <a:chExt cx="1008112" cy="288032"/>
          </a:xfrm>
        </p:grpSpPr>
        <p:pic>
          <p:nvPicPr>
            <p:cNvPr id="33" name="Picture 8" descr="http://upload.wikimedia.org/wikipedia/commons/9/9a/Flag_Bandeiras_lus%C3%B3fonas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r="8511" b="32950"/>
            <a:stretch>
              <a:fillRect/>
            </a:stretch>
          </p:blipFill>
          <p:spPr bwMode="auto">
            <a:xfrm>
              <a:off x="7740352" y="4869160"/>
              <a:ext cx="1008112" cy="288032"/>
            </a:xfrm>
            <a:prstGeom prst="rect">
              <a:avLst/>
            </a:prstGeom>
            <a:noFill/>
          </p:spPr>
        </p:pic>
        <p:pic>
          <p:nvPicPr>
            <p:cNvPr id="35" name="Picture 36" descr="https://encrypted-tbn0.gstatic.com/images?q=tbn:ANd9GcRFuQ6Ht5F6sRFeHaUIMRwv7U8-Zj_z9Nq43qDjhW7A2nznHGB8"/>
            <p:cNvPicPr>
              <a:picLocks noChangeAspect="1" noChangeArrowheads="1"/>
            </p:cNvPicPr>
            <p:nvPr/>
          </p:nvPicPr>
          <p:blipFill>
            <a:blip r:embed="rId9" cstate="print"/>
            <a:srcRect b="57323"/>
            <a:stretch>
              <a:fillRect/>
            </a:stretch>
          </p:blipFill>
          <p:spPr bwMode="auto">
            <a:xfrm>
              <a:off x="8406134" y="4941168"/>
              <a:ext cx="342330" cy="216024"/>
            </a:xfrm>
            <a:prstGeom prst="rect">
              <a:avLst/>
            </a:prstGeom>
            <a:noFill/>
          </p:spPr>
        </p:pic>
      </p:grpSp>
      <p:sp>
        <p:nvSpPr>
          <p:cNvPr id="38" name="Oval 48"/>
          <p:cNvSpPr>
            <a:spLocks noChangeArrowheads="1"/>
          </p:cNvSpPr>
          <p:nvPr/>
        </p:nvSpPr>
        <p:spPr bwMode="auto">
          <a:xfrm>
            <a:off x="6191473" y="5157192"/>
            <a:ext cx="612775" cy="25127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1050" b="1" dirty="0" smtClean="0">
                <a:solidFill>
                  <a:schemeClr val="bg1"/>
                </a:solidFill>
              </a:rPr>
              <a:t>74,7%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39" name="Oval 48"/>
          <p:cNvSpPr>
            <a:spLocks noChangeArrowheads="1"/>
          </p:cNvSpPr>
          <p:nvPr/>
        </p:nvSpPr>
        <p:spPr bwMode="auto">
          <a:xfrm>
            <a:off x="6228184" y="4689896"/>
            <a:ext cx="612775" cy="25127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1050" b="1" dirty="0" smtClean="0">
                <a:solidFill>
                  <a:srgbClr val="0070C0"/>
                </a:solidFill>
              </a:rPr>
              <a:t>25,3%</a:t>
            </a:r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40" name="Oval 48"/>
          <p:cNvSpPr>
            <a:spLocks noChangeArrowheads="1"/>
          </p:cNvSpPr>
          <p:nvPr/>
        </p:nvSpPr>
        <p:spPr bwMode="auto">
          <a:xfrm>
            <a:off x="7956376" y="5229200"/>
            <a:ext cx="612775" cy="25127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1050" b="1" dirty="0" smtClean="0">
                <a:solidFill>
                  <a:schemeClr val="bg1"/>
                </a:solidFill>
              </a:rPr>
              <a:t>68,4%</a:t>
            </a:r>
          </a:p>
        </p:txBody>
      </p: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7956376" y="4761904"/>
            <a:ext cx="612775" cy="25127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1050" b="1" dirty="0" smtClean="0">
                <a:solidFill>
                  <a:srgbClr val="0070C0"/>
                </a:solidFill>
              </a:rPr>
              <a:t>31,6%</a:t>
            </a:r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20678369">
            <a:off x="7259763" y="458112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Right Arrow 42"/>
          <p:cNvSpPr/>
          <p:nvPr/>
        </p:nvSpPr>
        <p:spPr>
          <a:xfrm rot="1251261">
            <a:off x="7265313" y="5263491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ounded Rectangle 43"/>
          <p:cNvSpPr/>
          <p:nvPr/>
        </p:nvSpPr>
        <p:spPr>
          <a:xfrm>
            <a:off x="5868144" y="4365104"/>
            <a:ext cx="1296144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ounded Rectangle 44"/>
          <p:cNvSpPr/>
          <p:nvPr/>
        </p:nvSpPr>
        <p:spPr>
          <a:xfrm>
            <a:off x="7596336" y="4365104"/>
            <a:ext cx="1296144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6876256" y="5949280"/>
            <a:ext cx="2016125" cy="361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PT" sz="700" b="1" dirty="0">
                <a:solidFill>
                  <a:srgbClr val="7F7F7F"/>
                </a:solidFill>
              </a:rPr>
              <a:t>Fonte: Banco de </a:t>
            </a:r>
            <a:r>
              <a:rPr lang="pt-PT" sz="700" b="1" dirty="0" smtClean="0">
                <a:solidFill>
                  <a:srgbClr val="7F7F7F"/>
                </a:solidFill>
              </a:rPr>
              <a:t>Portugal</a:t>
            </a:r>
          </a:p>
          <a:p>
            <a:pPr algn="r">
              <a:spcBef>
                <a:spcPct val="50000"/>
              </a:spcBef>
            </a:pPr>
            <a:r>
              <a:rPr lang="pt-PT" sz="700" b="1" dirty="0" err="1" smtClean="0">
                <a:solidFill>
                  <a:srgbClr val="7F7F7F"/>
                </a:solidFill>
              </a:rPr>
              <a:t>Unid</a:t>
            </a:r>
            <a:r>
              <a:rPr lang="pt-PT" sz="700" b="1" dirty="0" smtClean="0">
                <a:solidFill>
                  <a:srgbClr val="7F7F7F"/>
                </a:solidFill>
              </a:rPr>
              <a:t>.: % do Total</a:t>
            </a:r>
            <a:endParaRPr lang="pt-PT" sz="700" b="1" dirty="0">
              <a:solidFill>
                <a:srgbClr val="7F7F7F"/>
              </a:solidFill>
            </a:endParaRPr>
          </a:p>
        </p:txBody>
      </p:sp>
      <p:sp>
        <p:nvSpPr>
          <p:cNvPr id="47" name="Title 4"/>
          <p:cNvSpPr txBox="1">
            <a:spLocks/>
          </p:cNvSpPr>
          <p:nvPr/>
        </p:nvSpPr>
        <p:spPr>
          <a:xfrm>
            <a:off x="6012160" y="3212976"/>
            <a:ext cx="2952328" cy="7683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 smtClean="0">
                <a:solidFill>
                  <a:srgbClr val="0070C0"/>
                </a:solidFill>
              </a:rPr>
              <a:t>Exportação Portuguesa de Serviços</a:t>
            </a:r>
            <a:br>
              <a:rPr lang="pt-PT" sz="1600" dirty="0" smtClean="0">
                <a:solidFill>
                  <a:srgbClr val="0070C0"/>
                </a:solidFill>
              </a:rPr>
            </a:br>
            <a:r>
              <a:rPr lang="pt-PT" sz="1600" dirty="0" smtClean="0">
                <a:solidFill>
                  <a:srgbClr val="0070C0"/>
                </a:solidFill>
              </a:rPr>
              <a:t>por Zonas Geoeconómicas</a:t>
            </a:r>
          </a:p>
        </p:txBody>
      </p:sp>
      <p:pic>
        <p:nvPicPr>
          <p:cNvPr id="48" name="Picture 78" descr="Portugal in your “wheels”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3425" y="6173788"/>
            <a:ext cx="933450" cy="684212"/>
          </a:xfrm>
          <a:prstGeom prst="rect">
            <a:avLst/>
          </a:prstGeom>
          <a:noFill/>
        </p:spPr>
      </p:pic>
      <p:pic>
        <p:nvPicPr>
          <p:cNvPr id="49" name="Picture 79" descr="Shaping your worl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95925" y="6165850"/>
            <a:ext cx="944563" cy="692150"/>
          </a:xfrm>
          <a:prstGeom prst="rect">
            <a:avLst/>
          </a:prstGeom>
          <a:noFill/>
        </p:spPr>
      </p:pic>
      <p:pic>
        <p:nvPicPr>
          <p:cNvPr id="50" name="Picture 80" descr="“Let’s make a toast”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5925" y="6169025"/>
            <a:ext cx="941388" cy="688975"/>
          </a:xfrm>
          <a:prstGeom prst="rect">
            <a:avLst/>
          </a:prstGeom>
          <a:noFill/>
        </p:spPr>
      </p:pic>
      <p:pic>
        <p:nvPicPr>
          <p:cNvPr id="51" name="Picture 81" descr="Leading the green wav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51125" y="6165850"/>
            <a:ext cx="942975" cy="692150"/>
          </a:xfrm>
          <a:prstGeom prst="rect">
            <a:avLst/>
          </a:prstGeom>
          <a:noFill/>
        </p:spPr>
      </p:pic>
      <p:pic>
        <p:nvPicPr>
          <p:cNvPr id="52" name="Picture 82" descr="For your peace of mind in the ai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03625" y="6165850"/>
            <a:ext cx="942975" cy="692150"/>
          </a:xfrm>
          <a:prstGeom prst="rect">
            <a:avLst/>
          </a:prstGeom>
          <a:noFill/>
        </p:spPr>
      </p:pic>
      <p:pic>
        <p:nvPicPr>
          <p:cNvPr id="53" name="Picture 83" descr="For your health and well bei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56125" y="6165850"/>
            <a:ext cx="942975" cy="692150"/>
          </a:xfrm>
          <a:prstGeom prst="rect">
            <a:avLst/>
          </a:prstGeom>
          <a:noFill/>
        </p:spPr>
      </p:pic>
      <p:pic>
        <p:nvPicPr>
          <p:cNvPr id="54" name="Picture 84" descr="Good things come togethe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65850"/>
            <a:ext cx="944563" cy="692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7346" name="Picture 7" descr="Bolas em linha"/>
          <p:cNvPicPr>
            <a:picLocks noChangeAspect="1" noChangeArrowheads="1"/>
          </p:cNvPicPr>
          <p:nvPr/>
        </p:nvPicPr>
        <p:blipFill>
          <a:blip r:embed="rId3" cstate="print"/>
          <a:srcRect l="4959" t="-8426"/>
          <a:stretch>
            <a:fillRect/>
          </a:stretch>
        </p:blipFill>
        <p:spPr bwMode="auto">
          <a:xfrm>
            <a:off x="0" y="153988"/>
            <a:ext cx="20510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232718"/>
            <a:ext cx="6830888" cy="461665"/>
          </a:xfrm>
          <a:noFill/>
          <a:ln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400" dirty="0" err="1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Enquadramento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 – </a:t>
            </a:r>
            <a:r>
              <a:rPr lang="en-US" sz="2400" i="1" dirty="0" err="1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Desafios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 da </a:t>
            </a:r>
            <a:r>
              <a:rPr lang="en-US" sz="2400" i="1" dirty="0" err="1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Internacionalização</a:t>
            </a:r>
            <a:endParaRPr lang="en-US" sz="2400" i="1" dirty="0">
              <a:solidFill>
                <a:srgbClr val="FF0000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8" name="Picture 2" descr="AICEP_RGB_BAIXO_COR_FUNDO BRAN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6154738"/>
            <a:ext cx="2411412" cy="703262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052736"/>
            <a:ext cx="489654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b="1" dirty="0" smtClean="0">
                <a:solidFill>
                  <a:schemeClr val="accent3"/>
                </a:solidFill>
              </a:rPr>
              <a:t>Evolução do Número de Empresas Exportadoras*</a:t>
            </a:r>
            <a:endParaRPr lang="pt-PT" sz="1200" b="1" dirty="0">
              <a:solidFill>
                <a:schemeClr val="accent3"/>
              </a:solidFill>
            </a:endParaRP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>
            <a:off x="63624" y="4509120"/>
            <a:ext cx="3312368" cy="40595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Fonte –  AICEP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PT" altLang="pt-PT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Apenas pessoas </a:t>
            </a:r>
            <a:r>
              <a:rPr lang="pt-PT" altLang="pt-PT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coletivas</a:t>
            </a:r>
            <a:endParaRPr lang="pt-PT" altLang="pt-PT" sz="10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indent="0" eaLnBrk="1" hangingPunct="1"/>
            <a:endParaRPr lang="en-US" altLang="pt-PT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8" descr="Portugal in your “wheels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425" y="6173788"/>
            <a:ext cx="933450" cy="684212"/>
          </a:xfrm>
          <a:prstGeom prst="rect">
            <a:avLst/>
          </a:prstGeom>
          <a:noFill/>
        </p:spPr>
      </p:pic>
      <p:pic>
        <p:nvPicPr>
          <p:cNvPr id="9" name="Picture 79" descr="Shaping your worl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5925" y="6165850"/>
            <a:ext cx="944563" cy="692150"/>
          </a:xfrm>
          <a:prstGeom prst="rect">
            <a:avLst/>
          </a:prstGeom>
          <a:noFill/>
        </p:spPr>
      </p:pic>
      <p:pic>
        <p:nvPicPr>
          <p:cNvPr id="11" name="Picture 80" descr="“Let’s make a toast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5925" y="6169025"/>
            <a:ext cx="941388" cy="688975"/>
          </a:xfrm>
          <a:prstGeom prst="rect">
            <a:avLst/>
          </a:prstGeom>
          <a:noFill/>
        </p:spPr>
      </p:pic>
      <p:pic>
        <p:nvPicPr>
          <p:cNvPr id="12" name="Picture 81" descr="Leading the green wav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1125" y="6165850"/>
            <a:ext cx="942975" cy="692150"/>
          </a:xfrm>
          <a:prstGeom prst="rect">
            <a:avLst/>
          </a:prstGeom>
          <a:noFill/>
        </p:spPr>
      </p:pic>
      <p:pic>
        <p:nvPicPr>
          <p:cNvPr id="13" name="Picture 82" descr="For your peace of mind in the ai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3625" y="6165850"/>
            <a:ext cx="942975" cy="692150"/>
          </a:xfrm>
          <a:prstGeom prst="rect">
            <a:avLst/>
          </a:prstGeom>
          <a:noFill/>
        </p:spPr>
      </p:pic>
      <p:pic>
        <p:nvPicPr>
          <p:cNvPr id="14" name="Picture 83" descr="For your health and well bei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56125" y="6165850"/>
            <a:ext cx="942975" cy="692150"/>
          </a:xfrm>
          <a:prstGeom prst="rect">
            <a:avLst/>
          </a:prstGeom>
          <a:noFill/>
        </p:spPr>
      </p:pic>
      <p:pic>
        <p:nvPicPr>
          <p:cNvPr id="15" name="Picture 84" descr="Good things come togeth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165850"/>
            <a:ext cx="944563" cy="69215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1935832" y="2348880"/>
            <a:ext cx="504056" cy="16561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48"/>
          <p:cNvSpPr>
            <a:spLocks noChangeArrowheads="1"/>
          </p:cNvSpPr>
          <p:nvPr/>
        </p:nvSpPr>
        <p:spPr bwMode="auto">
          <a:xfrm>
            <a:off x="1863824" y="2420888"/>
            <a:ext cx="612775" cy="25127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1050" b="1" dirty="0" smtClean="0">
                <a:solidFill>
                  <a:schemeClr val="bg1"/>
                </a:solidFill>
              </a:rPr>
              <a:t>17.725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87760" y="4077072"/>
            <a:ext cx="504056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2008</a:t>
            </a:r>
            <a:endParaRPr lang="pt-PT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83904" y="2348880"/>
            <a:ext cx="504056" cy="16561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2511896" y="2420888"/>
            <a:ext cx="612775" cy="25127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1050" b="1" dirty="0" smtClean="0">
                <a:solidFill>
                  <a:schemeClr val="bg1"/>
                </a:solidFill>
              </a:rPr>
              <a:t>17.773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35832" y="4077072"/>
            <a:ext cx="504056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2009</a:t>
            </a:r>
            <a:endParaRPr lang="pt-PT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95265" y="2060848"/>
            <a:ext cx="504056" cy="1944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123257" y="2132856"/>
            <a:ext cx="612775" cy="25127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1050" b="1" dirty="0" smtClean="0">
                <a:solidFill>
                  <a:schemeClr val="bg1"/>
                </a:solidFill>
              </a:rPr>
              <a:t>20.035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47193" y="4077072"/>
            <a:ext cx="504056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2010</a:t>
            </a:r>
            <a:endParaRPr lang="pt-PT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08040" y="1916832"/>
            <a:ext cx="504056" cy="20882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3736032" y="1916832"/>
            <a:ext cx="612775" cy="25127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1050" b="1" dirty="0" smtClean="0">
                <a:solidFill>
                  <a:schemeClr val="bg1"/>
                </a:solidFill>
              </a:rPr>
              <a:t>21.971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159968" y="4077072"/>
            <a:ext cx="504056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2011</a:t>
            </a:r>
            <a:endParaRPr lang="pt-PT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808040" y="4077072"/>
            <a:ext cx="504056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2012</a:t>
            </a:r>
            <a:endParaRPr lang="pt-PT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87760" y="1484784"/>
            <a:ext cx="504056" cy="25202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Oval 48"/>
          <p:cNvSpPr>
            <a:spLocks noChangeArrowheads="1"/>
          </p:cNvSpPr>
          <p:nvPr/>
        </p:nvSpPr>
        <p:spPr bwMode="auto">
          <a:xfrm>
            <a:off x="1215752" y="1521544"/>
            <a:ext cx="612775" cy="25127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1050" b="1" dirty="0" smtClean="0">
                <a:solidFill>
                  <a:schemeClr val="bg1"/>
                </a:solidFill>
              </a:rPr>
              <a:t>24.254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008" y="2420888"/>
            <a:ext cx="504056" cy="15841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Rounded Rectangle 38"/>
          <p:cNvSpPr/>
          <p:nvPr/>
        </p:nvSpPr>
        <p:spPr>
          <a:xfrm>
            <a:off x="72008" y="4077072"/>
            <a:ext cx="504056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2000</a:t>
            </a:r>
            <a:endParaRPr lang="pt-PT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9487434">
            <a:off x="326835" y="1883523"/>
            <a:ext cx="95213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0" y="2457648"/>
            <a:ext cx="612775" cy="25127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1050" b="1" dirty="0" smtClean="0">
                <a:solidFill>
                  <a:schemeClr val="bg1"/>
                </a:solidFill>
              </a:rPr>
              <a:t>16.705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11696" y="4077072"/>
            <a:ext cx="144016" cy="2796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92088" y="4077072"/>
            <a:ext cx="135632" cy="2796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64096" y="4077072"/>
            <a:ext cx="135632" cy="2796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6104" y="4077072"/>
            <a:ext cx="135632" cy="2796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08112" y="4077072"/>
            <a:ext cx="135632" cy="2796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80120" y="4077072"/>
            <a:ext cx="135632" cy="2796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39688" y="4077072"/>
            <a:ext cx="144016" cy="2796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4716016" y="3149724"/>
            <a:ext cx="745769" cy="495300"/>
          </a:xfrm>
          <a:prstGeom prst="rect">
            <a:avLst/>
          </a:prstGeom>
          <a:solidFill>
            <a:schemeClr val="accent2"/>
          </a:solidFill>
          <a:ln/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pt-PT" altLang="pt-PT" sz="800" b="1" dirty="0">
                <a:solidFill>
                  <a:schemeClr val="bg1"/>
                </a:solidFill>
              </a:rPr>
              <a:t>&gt; 50 Milhões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pt-PT" altLang="pt-PT" sz="800" b="1" dirty="0">
                <a:solidFill>
                  <a:schemeClr val="bg1"/>
                </a:solidFill>
              </a:rPr>
              <a:t>euros</a:t>
            </a:r>
            <a:r>
              <a:rPr lang="pt-PT" altLang="pt-PT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4716016" y="3711910"/>
            <a:ext cx="745769" cy="524674"/>
          </a:xfrm>
          <a:prstGeom prst="rect">
            <a:avLst/>
          </a:prstGeom>
          <a:solidFill>
            <a:schemeClr val="accent2"/>
          </a:solidFill>
          <a:ln/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Entre 25 e 50 </a:t>
            </a:r>
          </a:p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Milhões</a:t>
            </a:r>
          </a:p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 euros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5508104" y="3141332"/>
            <a:ext cx="496833" cy="4953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 dirty="0" smtClean="0">
                <a:solidFill>
                  <a:schemeClr val="bg1"/>
                </a:solidFill>
              </a:rPr>
              <a:t>90</a:t>
            </a:r>
            <a:endParaRPr lang="pt-PT" altLang="pt-PT" sz="800" dirty="0">
              <a:solidFill>
                <a:schemeClr val="bg1"/>
              </a:solidFill>
            </a:endParaRP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5517629" y="3711910"/>
            <a:ext cx="496833" cy="5246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 dirty="0">
                <a:solidFill>
                  <a:schemeClr val="bg1"/>
                </a:solidFill>
              </a:rPr>
              <a:t>116</a:t>
            </a:r>
            <a:endParaRPr lang="pt-PT" altLang="pt-PT" sz="800" dirty="0">
              <a:solidFill>
                <a:schemeClr val="bg1"/>
              </a:solidFill>
            </a:endParaRPr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4716016" y="4307375"/>
            <a:ext cx="745769" cy="540436"/>
          </a:xfrm>
          <a:prstGeom prst="rect">
            <a:avLst/>
          </a:prstGeom>
          <a:solidFill>
            <a:schemeClr val="accent2"/>
          </a:solidFill>
          <a:ln/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 dirty="0">
                <a:solidFill>
                  <a:schemeClr val="bg1"/>
                </a:solidFill>
              </a:rPr>
              <a:t>Entre 1 e 25 </a:t>
            </a:r>
          </a:p>
          <a:p>
            <a:pPr algn="ctr" eaLnBrk="1" hangingPunct="1"/>
            <a:r>
              <a:rPr lang="pt-PT" altLang="pt-PT" sz="800" b="1" dirty="0">
                <a:solidFill>
                  <a:schemeClr val="bg1"/>
                </a:solidFill>
              </a:rPr>
              <a:t>Milhões</a:t>
            </a:r>
          </a:p>
          <a:p>
            <a:pPr algn="ctr" eaLnBrk="1" hangingPunct="1"/>
            <a:r>
              <a:rPr lang="pt-PT" altLang="pt-PT" sz="800" b="1" dirty="0">
                <a:solidFill>
                  <a:schemeClr val="bg1"/>
                </a:solidFill>
              </a:rPr>
              <a:t> euros</a:t>
            </a:r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4716016" y="4941168"/>
            <a:ext cx="745769" cy="586499"/>
          </a:xfrm>
          <a:prstGeom prst="rect">
            <a:avLst/>
          </a:prstGeom>
          <a:solidFill>
            <a:schemeClr val="accent2"/>
          </a:solidFill>
          <a:ln/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Menos de 1 </a:t>
            </a:r>
          </a:p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Milhão euros</a:t>
            </a: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5519932" y="4328724"/>
            <a:ext cx="503082" cy="54043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2.922</a:t>
            </a:r>
          </a:p>
        </p:txBody>
      </p:sp>
      <p:sp>
        <p:nvSpPr>
          <p:cNvPr id="57" name="Rectangle 15"/>
          <p:cNvSpPr>
            <a:spLocks noChangeArrowheads="1"/>
          </p:cNvSpPr>
          <p:nvPr/>
        </p:nvSpPr>
        <p:spPr bwMode="auto">
          <a:xfrm>
            <a:off x="5536786" y="4941168"/>
            <a:ext cx="488501" cy="5864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21.124</a:t>
            </a: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5520199" y="2717676"/>
            <a:ext cx="482250" cy="3512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 dirty="0" smtClean="0">
                <a:solidFill>
                  <a:srgbClr val="C00000"/>
                </a:solidFill>
              </a:rPr>
              <a:t>2008</a:t>
            </a:r>
            <a:endParaRPr lang="pt-PT" altLang="pt-PT" sz="800" b="1" dirty="0">
              <a:solidFill>
                <a:srgbClr val="C00000"/>
              </a:solidFill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663300" y="2717676"/>
            <a:ext cx="503082" cy="3512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 dirty="0" smtClean="0">
                <a:solidFill>
                  <a:srgbClr val="C00000"/>
                </a:solidFill>
              </a:rPr>
              <a:t>2010</a:t>
            </a:r>
            <a:endParaRPr lang="pt-PT" altLang="pt-PT" sz="800" b="1" dirty="0">
              <a:solidFill>
                <a:srgbClr val="C00000"/>
              </a:solidFill>
            </a:endParaRP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663300" y="3141332"/>
            <a:ext cx="496832" cy="4953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 dirty="0" smtClean="0">
                <a:solidFill>
                  <a:schemeClr val="bg1"/>
                </a:solidFill>
              </a:rPr>
              <a:t>91</a:t>
            </a:r>
            <a:endParaRPr lang="pt-PT" altLang="pt-PT" sz="800" dirty="0">
              <a:solidFill>
                <a:schemeClr val="bg1"/>
              </a:solidFill>
            </a:endParaRPr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663300" y="3711910"/>
            <a:ext cx="496832" cy="5246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113</a:t>
            </a:r>
            <a:endParaRPr lang="pt-PT" altLang="pt-PT" sz="800">
              <a:solidFill>
                <a:schemeClr val="bg1"/>
              </a:solidFill>
            </a:endParaRPr>
          </a:p>
        </p:txBody>
      </p:sp>
      <p:sp>
        <p:nvSpPr>
          <p:cNvPr id="64" name="Rectangle 14"/>
          <p:cNvSpPr>
            <a:spLocks noChangeArrowheads="1"/>
          </p:cNvSpPr>
          <p:nvPr/>
        </p:nvSpPr>
        <p:spPr bwMode="auto">
          <a:xfrm>
            <a:off x="6665601" y="4328724"/>
            <a:ext cx="503081" cy="54043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2.840</a:t>
            </a:r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6660232" y="4941168"/>
            <a:ext cx="488500" cy="5864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14.755</a:t>
            </a:r>
          </a:p>
        </p:txBody>
      </p:sp>
      <p:sp>
        <p:nvSpPr>
          <p:cNvPr id="69" name="Rectangle 21"/>
          <p:cNvSpPr>
            <a:spLocks noChangeArrowheads="1"/>
          </p:cNvSpPr>
          <p:nvPr/>
        </p:nvSpPr>
        <p:spPr bwMode="auto">
          <a:xfrm>
            <a:off x="7236296" y="2717676"/>
            <a:ext cx="503082" cy="3512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 dirty="0" smtClean="0">
                <a:solidFill>
                  <a:srgbClr val="C00000"/>
                </a:solidFill>
              </a:rPr>
              <a:t>2011</a:t>
            </a:r>
            <a:endParaRPr lang="pt-PT" altLang="pt-PT" sz="800" b="1" dirty="0">
              <a:solidFill>
                <a:srgbClr val="C00000"/>
              </a:solidFill>
            </a:endParaRPr>
          </a:p>
        </p:txBody>
      </p:sp>
      <p:sp>
        <p:nvSpPr>
          <p:cNvPr id="70" name="Rectangle 10"/>
          <p:cNvSpPr>
            <a:spLocks noChangeArrowheads="1"/>
          </p:cNvSpPr>
          <p:nvPr/>
        </p:nvSpPr>
        <p:spPr bwMode="auto">
          <a:xfrm>
            <a:off x="7236296" y="3141332"/>
            <a:ext cx="496832" cy="4953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 106</a:t>
            </a:r>
            <a:r>
              <a:rPr lang="pt-PT" altLang="pt-PT" sz="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7236296" y="3711910"/>
            <a:ext cx="496832" cy="5246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  140   </a:t>
            </a:r>
          </a:p>
        </p:txBody>
      </p:sp>
      <p:sp>
        <p:nvSpPr>
          <p:cNvPr id="72" name="Rectangle 10"/>
          <p:cNvSpPr>
            <a:spLocks noChangeArrowheads="1"/>
          </p:cNvSpPr>
          <p:nvPr/>
        </p:nvSpPr>
        <p:spPr bwMode="auto">
          <a:xfrm>
            <a:off x="7236296" y="4328724"/>
            <a:ext cx="496832" cy="54043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  3.289  </a:t>
            </a: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7236296" y="4941168"/>
            <a:ext cx="496832" cy="5864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 16.500</a:t>
            </a:r>
          </a:p>
        </p:txBody>
      </p:sp>
      <p:sp>
        <p:nvSpPr>
          <p:cNvPr id="75" name="Rectangle 21"/>
          <p:cNvSpPr>
            <a:spLocks noChangeArrowheads="1"/>
          </p:cNvSpPr>
          <p:nvPr/>
        </p:nvSpPr>
        <p:spPr bwMode="auto">
          <a:xfrm>
            <a:off x="6084168" y="2717676"/>
            <a:ext cx="503082" cy="3512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 dirty="0" smtClean="0">
                <a:solidFill>
                  <a:srgbClr val="C00000"/>
                </a:solidFill>
              </a:rPr>
              <a:t>2009</a:t>
            </a:r>
            <a:endParaRPr lang="pt-PT" altLang="pt-PT" sz="800" b="1" dirty="0">
              <a:solidFill>
                <a:srgbClr val="C00000"/>
              </a:solidFill>
            </a:endParaRPr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6084168" y="4941168"/>
            <a:ext cx="496832" cy="5864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  14.683 </a:t>
            </a:r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6084168" y="3711910"/>
            <a:ext cx="496832" cy="5246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  123  </a:t>
            </a:r>
          </a:p>
        </p:txBody>
      </p:sp>
      <p:sp>
        <p:nvSpPr>
          <p:cNvPr id="78" name="Rectangle 10"/>
          <p:cNvSpPr>
            <a:spLocks noChangeArrowheads="1"/>
          </p:cNvSpPr>
          <p:nvPr/>
        </p:nvSpPr>
        <p:spPr bwMode="auto">
          <a:xfrm>
            <a:off x="6084168" y="4328724"/>
            <a:ext cx="496832" cy="54043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 2.844</a:t>
            </a:r>
            <a:r>
              <a:rPr lang="pt-PT" altLang="pt-PT" sz="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9" name="Rectangle 10"/>
          <p:cNvSpPr>
            <a:spLocks noChangeArrowheads="1"/>
          </p:cNvSpPr>
          <p:nvPr/>
        </p:nvSpPr>
        <p:spPr bwMode="auto">
          <a:xfrm>
            <a:off x="6084168" y="3141332"/>
            <a:ext cx="496832" cy="4953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 dirty="0">
                <a:solidFill>
                  <a:schemeClr val="bg1"/>
                </a:solidFill>
              </a:rPr>
              <a:t>  </a:t>
            </a:r>
            <a:r>
              <a:rPr lang="pt-PT" altLang="pt-PT" sz="800" b="1" dirty="0" smtClean="0">
                <a:solidFill>
                  <a:schemeClr val="bg1"/>
                </a:solidFill>
              </a:rPr>
              <a:t>73</a:t>
            </a:r>
            <a:endParaRPr lang="pt-PT" altLang="pt-PT" sz="800" b="1" dirty="0">
              <a:solidFill>
                <a:schemeClr val="bg1"/>
              </a:solidFill>
            </a:endParaRPr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7812360" y="2717676"/>
            <a:ext cx="1152128" cy="3512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 dirty="0" smtClean="0">
                <a:solidFill>
                  <a:srgbClr val="C00000"/>
                </a:solidFill>
              </a:rPr>
              <a:t>2012</a:t>
            </a:r>
            <a:endParaRPr lang="pt-PT" altLang="pt-PT" sz="800" dirty="0">
              <a:solidFill>
                <a:srgbClr val="C00000"/>
              </a:solidFill>
            </a:endParaRP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7812360" y="3141332"/>
            <a:ext cx="496832" cy="4953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 dirty="0" smtClean="0">
                <a:solidFill>
                  <a:schemeClr val="bg1"/>
                </a:solidFill>
              </a:rPr>
              <a:t>113</a:t>
            </a:r>
            <a:r>
              <a:rPr lang="pt-PT" altLang="pt-PT" sz="800" dirty="0" smtClean="0">
                <a:solidFill>
                  <a:schemeClr val="bg1"/>
                </a:solidFill>
              </a:rPr>
              <a:t> </a:t>
            </a:r>
            <a:endParaRPr lang="pt-PT" altLang="pt-PT" sz="800" dirty="0">
              <a:solidFill>
                <a:schemeClr val="bg1"/>
              </a:solidFill>
            </a:endParaRPr>
          </a:p>
        </p:txBody>
      </p:sp>
      <p:sp>
        <p:nvSpPr>
          <p:cNvPr id="83" name="Rectangle 10"/>
          <p:cNvSpPr>
            <a:spLocks noChangeArrowheads="1"/>
          </p:cNvSpPr>
          <p:nvPr/>
        </p:nvSpPr>
        <p:spPr bwMode="auto">
          <a:xfrm>
            <a:off x="7812360" y="3711910"/>
            <a:ext cx="496832" cy="5246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 dirty="0" smtClean="0">
                <a:solidFill>
                  <a:schemeClr val="bg1"/>
                </a:solidFill>
              </a:rPr>
              <a:t>146</a:t>
            </a:r>
            <a:endParaRPr lang="pt-PT" altLang="pt-PT" sz="800" b="1" dirty="0">
              <a:solidFill>
                <a:schemeClr val="bg1"/>
              </a:solidFill>
            </a:endParaRPr>
          </a:p>
        </p:txBody>
      </p:sp>
      <p:sp>
        <p:nvSpPr>
          <p:cNvPr id="84" name="Rectangle 10"/>
          <p:cNvSpPr>
            <a:spLocks noChangeArrowheads="1"/>
          </p:cNvSpPr>
          <p:nvPr/>
        </p:nvSpPr>
        <p:spPr bwMode="auto">
          <a:xfrm>
            <a:off x="7812360" y="4328724"/>
            <a:ext cx="496832" cy="54043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3.571</a:t>
            </a:r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7812360" y="4941168"/>
            <a:ext cx="496832" cy="5864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>
                <a:solidFill>
                  <a:schemeClr val="bg1"/>
                </a:solidFill>
              </a:rPr>
              <a:t>18.141</a:t>
            </a:r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8460432" y="4328724"/>
            <a:ext cx="496832" cy="540436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 dirty="0" smtClean="0">
                <a:solidFill>
                  <a:schemeClr val="bg1"/>
                </a:solidFill>
              </a:rPr>
              <a:t>35%</a:t>
            </a:r>
            <a:endParaRPr lang="pt-PT" altLang="pt-PT" sz="800" b="1" dirty="0">
              <a:solidFill>
                <a:schemeClr val="bg1"/>
              </a:solidFill>
            </a:endParaRPr>
          </a:p>
        </p:txBody>
      </p:sp>
      <p:sp>
        <p:nvSpPr>
          <p:cNvPr id="93" name="Rectangle 10"/>
          <p:cNvSpPr>
            <a:spLocks noChangeArrowheads="1"/>
          </p:cNvSpPr>
          <p:nvPr/>
        </p:nvSpPr>
        <p:spPr bwMode="auto">
          <a:xfrm>
            <a:off x="8460432" y="4941168"/>
            <a:ext cx="496832" cy="586499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 dirty="0" smtClean="0">
                <a:solidFill>
                  <a:schemeClr val="bg1"/>
                </a:solidFill>
              </a:rPr>
              <a:t>6%</a:t>
            </a:r>
            <a:endParaRPr lang="pt-PT" altLang="pt-PT" sz="800" b="1" dirty="0">
              <a:solidFill>
                <a:schemeClr val="bg1"/>
              </a:solidFill>
            </a:endParaRPr>
          </a:p>
        </p:txBody>
      </p:sp>
      <p:sp>
        <p:nvSpPr>
          <p:cNvPr id="94" name="Rectangle 10"/>
          <p:cNvSpPr>
            <a:spLocks noChangeArrowheads="1"/>
          </p:cNvSpPr>
          <p:nvPr/>
        </p:nvSpPr>
        <p:spPr bwMode="auto">
          <a:xfrm>
            <a:off x="8460432" y="3717032"/>
            <a:ext cx="496832" cy="524674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 dirty="0" smtClean="0">
                <a:solidFill>
                  <a:schemeClr val="bg1"/>
                </a:solidFill>
              </a:rPr>
              <a:t>12%</a:t>
            </a:r>
            <a:endParaRPr lang="pt-PT" altLang="pt-PT" sz="800" b="1" dirty="0">
              <a:solidFill>
                <a:schemeClr val="bg1"/>
              </a:solidFill>
            </a:endParaRPr>
          </a:p>
        </p:txBody>
      </p:sp>
      <p:sp>
        <p:nvSpPr>
          <p:cNvPr id="95" name="Rectangle 10"/>
          <p:cNvSpPr>
            <a:spLocks noChangeArrowheads="1"/>
          </p:cNvSpPr>
          <p:nvPr/>
        </p:nvSpPr>
        <p:spPr bwMode="auto">
          <a:xfrm>
            <a:off x="8460432" y="3140968"/>
            <a:ext cx="496832" cy="495300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800" b="1" dirty="0" smtClean="0">
                <a:solidFill>
                  <a:schemeClr val="bg1"/>
                </a:solidFill>
              </a:rPr>
              <a:t>47%</a:t>
            </a:r>
            <a:r>
              <a:rPr lang="pt-PT" altLang="pt-PT" sz="800" dirty="0" smtClean="0">
                <a:solidFill>
                  <a:schemeClr val="bg1"/>
                </a:solidFill>
              </a:rPr>
              <a:t> </a:t>
            </a:r>
            <a:endParaRPr lang="pt-PT" altLang="pt-PT" sz="800" dirty="0">
              <a:solidFill>
                <a:schemeClr val="bg1"/>
              </a:solidFill>
            </a:endParaRPr>
          </a:p>
        </p:txBody>
      </p:sp>
      <p:sp>
        <p:nvSpPr>
          <p:cNvPr id="96" name="Rectangle 22"/>
          <p:cNvSpPr>
            <a:spLocks noChangeArrowheads="1"/>
          </p:cNvSpPr>
          <p:nvPr/>
        </p:nvSpPr>
        <p:spPr bwMode="auto">
          <a:xfrm>
            <a:off x="8136904" y="2247255"/>
            <a:ext cx="9716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marL="0" algn="ctr" eaLnBrk="1" hangingPunct="1">
              <a:spcBef>
                <a:spcPct val="50000"/>
              </a:spcBef>
            </a:pPr>
            <a:r>
              <a:rPr lang="pt-PT" altLang="pt-PT" sz="1200" b="1" dirty="0">
                <a:solidFill>
                  <a:schemeClr val="accent3"/>
                </a:solidFill>
                <a:latin typeface="+mn-lt"/>
              </a:rPr>
              <a:t> % </a:t>
            </a:r>
            <a:r>
              <a:rPr lang="pt-PT" altLang="pt-PT" sz="1200" b="1" dirty="0" smtClean="0">
                <a:solidFill>
                  <a:schemeClr val="accent3"/>
                </a:solidFill>
                <a:latin typeface="+mn-lt"/>
              </a:rPr>
              <a:t>Exportações </a:t>
            </a:r>
            <a:endParaRPr lang="pt-PT" altLang="pt-PT" sz="12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7" name="Rectangle 21"/>
          <p:cNvSpPr>
            <a:spLocks noChangeArrowheads="1"/>
          </p:cNvSpPr>
          <p:nvPr/>
        </p:nvSpPr>
        <p:spPr bwMode="auto">
          <a:xfrm>
            <a:off x="5580112" y="2431921"/>
            <a:ext cx="201622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177800" indent="-177800" eaLnBrk="0" hangingPunct="0">
              <a:defRPr sz="1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defRPr sz="1400">
                <a:solidFill>
                  <a:srgbClr val="7F7F7F"/>
                </a:solidFill>
                <a:latin typeface="Arial" charset="0"/>
              </a:defRPr>
            </a:lvl9pPr>
          </a:lstStyle>
          <a:p>
            <a:pPr marL="0" algn="ctr" eaLnBrk="1" hangingPunct="1">
              <a:spcBef>
                <a:spcPct val="50000"/>
              </a:spcBef>
            </a:pPr>
            <a:r>
              <a:rPr lang="pt-PT" altLang="pt-PT" sz="1200" b="1" dirty="0">
                <a:solidFill>
                  <a:srgbClr val="0070C0"/>
                </a:solidFill>
                <a:latin typeface="+mn-lt"/>
              </a:rPr>
              <a:t>Nº de Empresas </a:t>
            </a: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6012160" y="1124744"/>
            <a:ext cx="284428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pt-PT"/>
            </a:defPPr>
            <a:lvl1pPr>
              <a:spcBef>
                <a:spcPct val="50000"/>
              </a:spcBef>
              <a:defRPr b="1">
                <a:solidFill>
                  <a:schemeClr val="accent3"/>
                </a:solidFill>
              </a:defRPr>
            </a:lvl1pPr>
          </a:lstStyle>
          <a:p>
            <a:pPr algn="ctr"/>
            <a:r>
              <a:rPr lang="pt-PT" altLang="pt-PT" dirty="0"/>
              <a:t>Distribuição das Empresas Exportadoras*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576390" cy="34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7346" name="Picture 7" descr="Bolas em linha"/>
          <p:cNvPicPr>
            <a:picLocks noChangeAspect="1" noChangeArrowheads="1"/>
          </p:cNvPicPr>
          <p:nvPr/>
        </p:nvPicPr>
        <p:blipFill>
          <a:blip r:embed="rId4" cstate="print"/>
          <a:srcRect l="4959" t="-8426"/>
          <a:stretch>
            <a:fillRect/>
          </a:stretch>
        </p:blipFill>
        <p:spPr bwMode="auto">
          <a:xfrm>
            <a:off x="0" y="153988"/>
            <a:ext cx="20510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AICEP_RGB_BAIXO_COR_FUNDO BRAN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6154738"/>
            <a:ext cx="2411412" cy="703262"/>
          </a:xfrm>
          <a:prstGeom prst="rect">
            <a:avLst/>
          </a:prstGeom>
          <a:noFill/>
        </p:spPr>
      </p:pic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2133600" y="232718"/>
            <a:ext cx="6830888" cy="46166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ct val="20000"/>
              </a:spcBef>
            </a:pPr>
            <a:r>
              <a:rPr lang="en-US" sz="2400" dirty="0" err="1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Enquadramento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 – </a:t>
            </a:r>
            <a:r>
              <a:rPr lang="en-US" sz="2400" i="1" dirty="0" err="1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Desafios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 da </a:t>
            </a:r>
            <a:r>
              <a:rPr lang="en-US" sz="2400" i="1" dirty="0" err="1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Internacionalização</a:t>
            </a:r>
            <a:endParaRPr lang="en-US" sz="2400" i="1" dirty="0">
              <a:solidFill>
                <a:srgbClr val="FF00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323528" y="980728"/>
            <a:ext cx="3960440" cy="461665"/>
          </a:xfr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Exportações Portuguesas por Mercados 2013 (Jan/Dez),</a:t>
            </a:r>
            <a:br>
              <a:rPr lang="pt-PT" sz="12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r>
              <a:rPr lang="pt-PT" sz="12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em % do Total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5422" y="1484784"/>
            <a:ext cx="4378578" cy="344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4"/>
          <p:cNvSpPr txBox="1">
            <a:spLocks/>
          </p:cNvSpPr>
          <p:nvPr/>
        </p:nvSpPr>
        <p:spPr>
          <a:xfrm>
            <a:off x="5148064" y="967259"/>
            <a:ext cx="3671962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accent3"/>
                </a:solidFill>
              </a:rPr>
              <a:t>Exportações Portuguesas por Mercados 2013 (Jan/Dez),</a:t>
            </a:r>
            <a:br>
              <a:rPr lang="pt-PT" sz="1200" b="1" dirty="0" smtClean="0">
                <a:solidFill>
                  <a:schemeClr val="accent3"/>
                </a:solidFill>
              </a:rPr>
            </a:br>
            <a:r>
              <a:rPr lang="pt-PT" sz="1200" b="1" dirty="0" err="1" smtClean="0">
                <a:solidFill>
                  <a:schemeClr val="accent3"/>
                </a:solidFill>
              </a:rPr>
              <a:t>Tx</a:t>
            </a:r>
            <a:r>
              <a:rPr lang="pt-PT" sz="1200" b="1" dirty="0" smtClean="0">
                <a:solidFill>
                  <a:schemeClr val="accent3"/>
                </a:solidFill>
              </a:rPr>
              <a:t>. Var. </a:t>
            </a:r>
            <a:r>
              <a:rPr lang="pt-PT" sz="1200" b="1" dirty="0" err="1" smtClean="0">
                <a:solidFill>
                  <a:schemeClr val="accent3"/>
                </a:solidFill>
              </a:rPr>
              <a:t>Hom</a:t>
            </a:r>
            <a:r>
              <a:rPr lang="pt-PT" sz="1200" b="1" dirty="0" smtClean="0">
                <a:solidFill>
                  <a:schemeClr val="accent3"/>
                </a:solidFill>
              </a:rPr>
              <a:t>. %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91680" y="4941168"/>
            <a:ext cx="3096344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839840" y="5157192"/>
            <a:ext cx="804168" cy="32588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pt-PT" sz="1800" b="1" dirty="0" smtClean="0">
                <a:solidFill>
                  <a:schemeClr val="bg1"/>
                </a:solidFill>
              </a:rPr>
              <a:t>70,4%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1835696" y="5157192"/>
            <a:ext cx="360040" cy="36004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1500" dirty="0" smtClean="0">
                <a:solidFill>
                  <a:schemeClr val="bg1"/>
                </a:solidFill>
              </a:rPr>
              <a:t>8+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19" name="Picture 78" descr="Portugal in your “wheels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425" y="6173788"/>
            <a:ext cx="933450" cy="684212"/>
          </a:xfrm>
          <a:prstGeom prst="rect">
            <a:avLst/>
          </a:prstGeom>
          <a:noFill/>
        </p:spPr>
      </p:pic>
      <p:pic>
        <p:nvPicPr>
          <p:cNvPr id="20" name="Picture 79" descr="Shaping your worl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95925" y="6165850"/>
            <a:ext cx="944563" cy="692150"/>
          </a:xfrm>
          <a:prstGeom prst="rect">
            <a:avLst/>
          </a:prstGeom>
          <a:noFill/>
        </p:spPr>
      </p:pic>
      <p:pic>
        <p:nvPicPr>
          <p:cNvPr id="21" name="Picture 80" descr="“Let’s make a toast”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85925" y="6169025"/>
            <a:ext cx="941388" cy="688975"/>
          </a:xfrm>
          <a:prstGeom prst="rect">
            <a:avLst/>
          </a:prstGeom>
          <a:noFill/>
        </p:spPr>
      </p:pic>
      <p:pic>
        <p:nvPicPr>
          <p:cNvPr id="22" name="Picture 81" descr="Leading the green wav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51125" y="6165850"/>
            <a:ext cx="942975" cy="692150"/>
          </a:xfrm>
          <a:prstGeom prst="rect">
            <a:avLst/>
          </a:prstGeom>
          <a:noFill/>
        </p:spPr>
      </p:pic>
      <p:pic>
        <p:nvPicPr>
          <p:cNvPr id="26" name="Picture 82" descr="For your peace of mind in the ai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03625" y="6165850"/>
            <a:ext cx="942975" cy="692150"/>
          </a:xfrm>
          <a:prstGeom prst="rect">
            <a:avLst/>
          </a:prstGeom>
          <a:noFill/>
        </p:spPr>
      </p:pic>
      <p:pic>
        <p:nvPicPr>
          <p:cNvPr id="29" name="Picture 83" descr="For your health and well bei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56125" y="6165850"/>
            <a:ext cx="942975" cy="692150"/>
          </a:xfrm>
          <a:prstGeom prst="rect">
            <a:avLst/>
          </a:prstGeom>
          <a:noFill/>
        </p:spPr>
      </p:pic>
      <p:pic>
        <p:nvPicPr>
          <p:cNvPr id="30" name="Picture 84" descr="Good things come togeth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65850"/>
            <a:ext cx="944563" cy="692150"/>
          </a:xfrm>
          <a:prstGeom prst="rect">
            <a:avLst/>
          </a:prstGeom>
          <a:noFill/>
        </p:spPr>
      </p:pic>
      <p:pic>
        <p:nvPicPr>
          <p:cNvPr id="34818" name="Picture 2" descr="http://portugalglobal.pt/PublishingImages/Flags/Portugal24.png">
            <a:hlinkClick r:id="rId14" tooltip="Mudar idioma do site para Português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24638" y="-36271200"/>
            <a:ext cx="228600" cy="228600"/>
          </a:xfrm>
          <a:prstGeom prst="rect">
            <a:avLst/>
          </a:prstGeom>
          <a:noFill/>
        </p:spPr>
      </p:pic>
      <p:pic>
        <p:nvPicPr>
          <p:cNvPr id="34828" name="Picture 12" descr="https://encrypted-tbn0.gstatic.com/images?q=tbn:ANd9GcQ2rcQW-m8Yad08Znbb5m9fUEP0bokYiwXpF5uheT12GpUeMZyv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67744" y="5373216"/>
            <a:ext cx="324626" cy="216024"/>
          </a:xfrm>
          <a:prstGeom prst="rect">
            <a:avLst/>
          </a:prstGeom>
          <a:noFill/>
        </p:spPr>
      </p:pic>
      <p:pic>
        <p:nvPicPr>
          <p:cNvPr id="34830" name="Picture 14" descr="https://encrypted-tbn2.gstatic.com/images?q=tbn:ANd9GcTtaKMlTTyiRKx5vOK4S2v6B8UMrkJ34P7BWgjG7uQykUvkAy28U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26176" y="5085184"/>
            <a:ext cx="321688" cy="216024"/>
          </a:xfrm>
          <a:prstGeom prst="rect">
            <a:avLst/>
          </a:prstGeom>
          <a:noFill/>
        </p:spPr>
      </p:pic>
      <p:sp>
        <p:nvSpPr>
          <p:cNvPr id="34832" name="AutoShape 16" descr="data:image/jpeg;base64,/9j/4AAQSkZJRgABAQAAAQABAAD/2wCEAAkGBwgHBhUIBxMWFBUWFBwZGBUYDRkeIBsaGhggHyAmHx8fKCggHSAmJx4VLTMtJis3Ly4vGh8zRDYuNyg5LysBCgoKDQ0OGxAQGiwlICQvNC44NDQ3NzcsMDc3Ni80Ljc3Niw2MSwyLDQvLDQsLDU0LSw0LDQvLDI4LC8sNyw0NP/AABEIAMIBAwMBEQACEQEDEQH/xAAbAAEAAgMBAQAAAAAAAAAAAAAABAYCAwUHAf/EAD4QAAIBAgQCCgADBAgHAAAAAAABAgMRBAUSITGTBhMUFiJBUVNU0TJhcRVCc4EHIzVSkaGxsjM0Q3XC4fD/xAAbAQEAAgMBAQAAAAAAAAAAAAAAAwQCBQYBB//EAEARAAIBAgMDCQUFBwMFAAAAAAABAgMRBCGREzFSBRIUFUFRU2FxIjKBodEGscHh8CMzQnJzwvE0NbIWJIKi0v/aAAwDAQACEQMRAD8A4JoD6QAAAAAAAAAAAAAAAAAAAAAAAAAAAAAAAAAAAAAAAAAAAAAADJVJxVotr+Z7dmLhF70YnhkAAAAAAAAAAAAAAAAAAAAAAAAAAAAAAAAAAAAAAAAAAAAAAAAAAAAAAAAAAAAAAAAAAAAAAAAAAAAAAAAAAAAAAAAAAAAAAAAAAAAAAAAAAAAAAAAAAAAAAAAAAAAAAAAAAAAAAAAAAAAAAAAAAAAAAAAAAAAAAAAAAAAAAAAAAAAAAAAAAAAAAAAAAAAAAAAAAAAAAAAAAAAAAAAAAAAAAAAAAAAAAAAAAAAAAAAAAAAAAAAAAAAAAev93sm+NS5KOG6xxXiM5HpeI45aju/k3xqXJiOsMX4jHS8Rxy1Hd/JvjUuTEdYYvxGOl4jjlqO7+TfGpcmI6wxfiMdLxHHLUd38m+NS5MR1hi/EY6XiOOWo7v5N8alyYjrDF+Ix0vEcctR3fyb41LkxHWGL8RjpeI45aju/k3xqXJiOsMX4jHS8Rxy1Hd/JvjUuTEdYYvxGOl4jjlqO7+TfGpcmI6wxfiMdLxHHLUd38m+NS5MR1hi/EY6XiOOWo7v5N8alyYjrDF+Ix0vEcctR3fyb41LkxHWGL8RjpeI45aju/k3xqXJiOsMX4jHS8Rxy1Hd/JvjUuTEdYYvxGOl4jjlqO7+TfGpcmI6wxfiMdLxHHLUd38m+NS5MR1hi/EY6XiOOWo7v5N8alyYjrDF+Ix0vEcctR3fyb41LkxHWGL8RjpeI45aju/k3xqXJiOsMX4jHS8Rxy1Hd/JvjUuTEdYYvxGOl4jjlqO7+TfGpcmI6wxfiMdLxHHLUd38m+NS5MR1hi/EY6XiOOWo7v5N8alyYjrDF+Ix0vEcctR3fyb41LkxHWGL8RjpeI45aju/k3xqXJiOsMX4jHS8Rxy1Hd/JvjUuTEdYYvxGOl4jjlqO7+TfGpcmI6wxfiMdLxHHLUd38m+NS5MR1hi/EY6XiOOWo7v5N8alyYjrDF+Ix0vEcctR3fyb41LkxHWGL8RjpeI45aju/k3xqXJiOsMX4jHS8Rxy1Hd/JvjUuTEdYYvxGOl4jjlqdMplcAAAAAAAGDqQi9Mmk/S5LCjUnnGLfojy6NNbG0aM9EuP6pevq1fhLh6W4tX2WF5ExmJjz4pJefbv+hhKrFEKpjlTxnaHfq9NrqpBrhe/4/OzS23eyfkbLqRvDbJSjtVJ5Zd26+/dmYbXO/YTaGMo121B8G15eTa8vzTt68VdO5qsXyPi8LHnTV13rO2dlr2EkasZbjdGpCbtFp/ozXzpTh7ya9UZppmZGAAAAAAAAAAAAAAAAAAAAAAAAAAAAAAAAAAAAAAACPjpVI4d9Urvfb+T/APX/ANsbXkejRq4j9s1ZJvT4r1+G4jqNpZFHz3pFh8PinQw0Z1JJeKTxFSEVJ7tKENKdrvjwbl6s6ilVxs/alPmrsSSeXr5+WXarGxwnJCr01Uk7J/rvIWadJswjGMcBLqlOOp2pLVdvhd34K34fXiSYrCUKs1KXtLubyX59976Fjk3k+lJS2ubTtk8vlmYxzjOIZSsdql+N6avV07anxSXBvxVeMVwvueOhgnF0re1ZZZ7svoiOOEpPGcy3s92fc8793x7TPC9LMXOhP9ouFRpeHwqMm2mv3bJrZeXm35WeWGwdGlGXNulbdd2v3rufY7PczPGclw2kI0r57+2yyJGT9IKOIxXUdVKM5X0ONec05Wbs4zva957rg5Se2pt4yqYmOc6nOj23SVl2u6yyvezXzsQYzkhUKe0jK9vgX7C1JVKOqRx/KdGlRxMoUtyt8Mt29/ea+m243ZuNeZgAAAAAAAAAAAAAAAAAAAAAAAAAAAAAAAAAAAHNxGfZRhq3U169NS1aWutXhajJ+K34doT/ABW4F2nydiqkedGm7b93pu795i5xXaSozw+PwuqhNTjLhKE01/Jq6MKU62DrKdmpLv8AzDtJWKF0g6NYmGMliHFKEp/jWJ2UbWi5qUbuTdm9L3u1s/GdjyViaeKSjzs0s08nfvXY18OzuL9HHyo0nBSsrZZZ39fxZGxVHteIpLEOjZW001Uv/V2UYwpNyUpR2eztaT2cuC2FDC06Scuenb3t2/vdu3v3dhBHH0qTlGMpJyyXY/NtZ/C18u4+1qcKlL9m1ZqVZQXgeEjZRUbqSpqStVt+8lazt+bRwdFPnRnnfv39nN77X7L7zxYmCltFFpeud/W2759pjXw0ng6uX4B09Gr/AIbxCThNT/FO0nKUltBRbt4U34vCJ4SDqKrGSu93pbcvjnfN+Z7R5QhKspzm3KO9pX+FuxfBZv4k7o70bm8XHFaZOKm7S6yOnTbwyVt5fvXTtbzRquUsbHCScIyXO8s38crLy7SxieUJYins8rO3Y9M/z9S9Va1DB4fXiZxhFbapSUV/mck1VxNVyinKTbeWb+RQyiiNhc7yrF1eqw9enKWpxUetV3JcUlxflwM6vJ+KpLnTg0t+48U4vtOgUzIAAAAAAAAAAAAAAAAAAAAAAAAAAAAAAAAAAHjHSTo1iKmdVJYGo6cVN6Yzo1XKHH8MlHeO70+inxezPpeAxEZYeDlZtpbreXn8GR8+osovL09fqei9DcJDKujK/E3vObcbOUkrXSsrK0VZPgkt3xOO5am62NcbrsS8vXzu8zNNvN7zj5p00yvMcBLDunXjezUtFN6ZRaknbVvZpFzC8kV8PVU+dF+Wed8n2G0fJOI71r+R5/jMFXdbXinKrLfxVoSTad72vOaSd+C23f6HUKqv5fT/AAhhsHePswpzt23f5k3o10LzPP3OeXUsJF03G7lWmneV7WtTfoyxTi6qdpshxdSGFko1KELtXy/wWPL+g2aZRbN8RicNSjDxSdOvN6lFyenU3TW/i9OL3TVzGvhak4OCs7q2bt/azXVcTSqe7SUX5X+pcujWMy+rk1NYKpHSmqa6yooydR+VmknKTd1p2d9ro5iv9nMbXqSqOcM35/Qw2yWTTIXTvA/tLo64wc4SunGUbvS2mvEknqjZtNfnfa1ylyK5YfHSpNrK6fnZ9m71RI3ldFD6KdGsRTz+nUzCfWRVRS0woTTbUotOTlGyinGMml/dW50/KeIUMLNwsnbt+7fvtkjzaVJZSd7+R7CfOCQAAAAAAAAAAAAAAAAAAAAAAAAAAAAAAAAAAHx0KMssxFWUYuSUrS0q6tSVtz6J9mf9D/5Mp1/eIUL/ALDX8D/wOKrr/vpfzv8A5FqG5Hl/RjCUsZj9FdKUVTbcXFO/BedrWbTv6JrzOvxVSUIXjvv+vusdJytVlTpLm3We9Ox2c2yHqMsqVKzSlCjC0nSs/wCqhZr8WzqOMLemqS4sqUcZz5pR3Nv5u/yW/wChqsHiXGvFRTs3uvln8Oz9WOn/AEX4WljstxuExF9M4wjK0mnZxmnZrgdJgfcfqecv/vo/y/izzfMJZXgcwg+j9SVWGrVCpGjUpzildRju46mltezW8rKLcrbFb02jyh7U6dSpB3yWVmpL07+87fQnLOuzrDZtjIxdGWOhRVJwV+s7NUqJu6v4X1DSTtdva55N+0VeU6spV5O1rpfg/vPWurjUoKFRJp6U01dNNq915o+Y0v8Adl/V/uIX+7+Bqx2CwmDz2n2SnCnelO+mnGN94+h0/wBqElg1biX3SIaD9olHz8tgAAAAAAAAAAAAAAAAAAAAAAAAAAAAAAAAEDPK2Lw+UVK2XLVUjG8Vpb4PeyXF2vZeti1goUp14xq+6/195LRjCVSKm7K5W6/R/Ns0pSzGtaKpybcaldvXDq02nFJqLe/ntq/JHccnYWU6P7KdoZ7r5O79PzsZvGUKF4xhznbf9Hnl8MyJiOjOKeTurlk4xbk6rtGVNq8fw7Xvtbdve3lxNU+UacMRs6qbt7PY07Pfr2Z2JqeNpyd6kLrm2/PM4vRfLsDj51J5lKHVxh+CVXS5N7qzXpp/zRfxGKxGHcXQvzm7Xte3fcu8tNSpqk1fO+l/qTHmeBzzKMRmGMjClWhSjTp2qS3hfUlZvd3ur22T/IVsPWwVWnh6UnKnJuT3ZPdvX3dppuT4ydeM+bmn8jkdFOm9Xo7j50qMNcJRpzqKULeB20NO/h1dZCzkmnqj6m6pRq0o3srfMu4qrg8bV5rk1Lcn/D9fidbpPhJUl+xOi+FjLBYmhHEJU6M5yemcNaW94pNULxs0nL1e1+Di8zXYWFGNVrEO3N7GrrzX0fYYf0aYfD1emcaNPqsT1cHLrIV6ijDReOqKdlUleUIu6aWq6k1u85O6TJ8dXVejCpaz923evX4dpYKvRKGJmq+KnBTdW8GsPqavNON3e9ktnay3vx3OH6ftMZLDwTs5OLzyzbTy+aJI4506doxyta3wz+pjmGS5pkddU8NLU1RqOLpScdUknaU4Pwyak1ZXe0nxtZ7DlDCxo00qs7wckrPs9O7K+eQo4uhWlacbXa0vuvk1l6llyeriq+V06uPWmpKCclptZv8ALyfC69bnEYuFOFaUaXup5EVVRU2obr5E0rEYAAAAAAAAAAAAAAAAAAAAAAAAAAAAAAANWJxFLC4eWIxD0xim2/RL9CSlTnUmoQ3s9UXJpLeyn4rpvUr4epl3R+hKTne8nFu0XFJtQXBbPeTSXofQuS9tQw0aNryz9My4+SoU/wBpipqK7u39elzpdGsuxeEyapUzCeuVWOq2pvTHRZK/6emyOU5RxMKmKjGKtzZWfm75/PUhxNSlNrYxtFK3r5lSzPJ8Dh8Pj5UotOhOkqX9ZJ6VOST4vxfzubmjiqspULv31K+S7FkbSniqzdFOXvb9bETPsmpLGVsLgYu0cIqltUna/VqT3fC05Pf0LGExLdOM6nbNr5u33WI6WKq1ILaS3tx/9cvmytYjG51XyqLljHKrXXZ6tG8tUKVDq3Ft/ut+K7v403x3OjlVio86+RoKeDrSq7LmtP7i1ZR0uzPK8J2KNeUYwT6tQp0ZLd33k4va733dndeRr9tWUUoWt5m5rYOFaptEl7T7b39ez6mWX9IsXh1Vx8K0KVZ6lBLB0tUlKonLU1TWzk73vu0/S5jPF4hSiorLtZHHA0ttGDjdPe88s2lbyLfmuDzPMMow2MyypprQjGXG2pyjHb+7xts1Z/kcrgcRGGPnCSu5Ty8nd2+ZHRlQpylGrG8d3oQO+VSOMhS6TYeVOrBOLmk1dP1g/K6W6bTtsjf8rwrYnD7JK0k7+uT+v5kq5KjL9phpqUe7t/XrYuGHrU8TQjXoPVGUVKL9U1dHAVISpzcJLNZFJpp2ZsMDwAAAAAAAAAAAAAAAAAAAAAAAAAAAAAAAGjHYWnjsHPC176ZxcXZ72fp+ZLQrSo1FUjvRlGTjJSW9ZmGSZcsq6KVsItLcYzvJU9OrwbN+rta783dn0vkevt8MqlrXb/X0KmLqOpVcmY4f+x4/wV/sPnuI/wBbP+d/8iePulKzr/lc2/iUP96N9hvewvpL7ja0few/6/iZ8x/9s4z/ALTU/wBlMyo/uKX9X8ZEWH9yn/U/+TiY7CU6NLD9moOrKphruK1vxa7arJ3b8red/Uv0KrlKpzpJc2XlusnYtTqz504ubSU/lnl/nLIj4SVXDudCo3GUJubS06bxTur3d5cVumrW/FwVznwtzuapJq3nn+Hz9CljMHUxE4SjOybSvnd788/8Z7t5glWl12LVJ1YS1LrGm3BuUXqbu2pNWvqe++7s7xtxXNjzrPu78nlu3emZeppxnTpydmmsrZPP7/TLLtyt63lP9k0P4dL/AEicjQ/3SP8AU/uNNX/i+Jp6bZXHN8ZTwjai3TfjcE3FKcG7X4O10n+Z2nLeJ6NQjUtf2vwl8rkGCqunU5yJuEw9LCYWOGoK0YRUYq/klZHzirUlVm5y3t3LDbk7vezcRngAAAAAAAAAAAAAAAAAAAAAAAAAAAAAAAMKtRUqTqSu0lfZXe3ovMlo0ZVqkacN7dkeN2VypYrMcxrVJqNSdOMm1otpurW4Sd91Y+j4HCYjC0I0ord5re9/zKzlTk7s7WR4ieJwLwtaMouMdN3TavG1lxvdnJctYCeErqs90nff273u7CaE1LJFWz2hXo4HM5YmLjrlQlH0ktaV16r/AE8y5hpwlPDcx3S5y9Mu3zNrh5xlOhFPNP8AE+YyMqmfYqnTTcpZVNRildtuNNJJLdtu1kiSgnKhSS8X8ZEVGSjThKWSU/wiI4OtUjDC4ZTeKoUZU6tBNK8JKV1Ca/6i3fptbe3i23V8bSin7TfO8srfQydZOUpy9ycrp9zW667s8yqUcNQlOca7UdKlaM4yi01wuknvw2vxT8uPs3KGS3/rv+htKtarU5jUG81drNNdvz7fmtxty6ni8RWngcvjrlUSjqi3bTqT3TWyuo3lK1t9ne6irSpQiqk3ZLP5fnuW/wCRnVq5qpWXNUbtLtb7O36edz0nMa9fL8tp4Ghqc1CKc4020lFWuntZ3S4mk5IwU8ViZYqK9lSb3533o5arUV7PtObh8wx0cfDE4ic6tvC/DqtFtatoN7nScoYGvjKDpyXms1v7CGM6cc0W6L1Ruj5vKLjJxfYWj6YgAAAAAAAAAAAAAAAAAAAAAAAAAAAAAAAGnF0nXwsqKstUWt1dbrzV1f8AxLODrrD14VWr81p6HkldNHCpdGPC3VnBN/3cLC389eqT/wAUdVV+18uctnSy83n8svvKywveyfk2Vzy6UnN03dJLRRcdlfj4n6+RquWeWY8oRglBx5t+2+/4IkpUuZcm4zCYfHYd4fGQU4vjFq/nf6NNRr1KMudTbTJ02ndbzTDLqVCMnhUlKUdOuUW5aeFtacamyvbx7XN3g/tFiMOubzIteln8svkRTp85WuyGshUMX2qjWqqVoK3XTt4W+LUlUd773n+7H03v/wDVed1RV/X8iPYPmqPOdkSMzyXAZvVVbMacZS2vJQUW7erj4mvybNfiPtFiqu5RXwz+dy1QqVaOUJtfHLQk4LA4TAU+rwVONNeajBK/6+r/AFNNWxFWs71JNiUpTd5O7IOcZRPMa8ZxdNJRs9dByfHy8SX8mbvkflyPJ9KUHByu777fgytVo893uQa3Rh7OjODdt9eFj/k4aWv03NnR+17u9rS0f1uRvC9zLFTjpgovyVjjqk+fNy73ctpWRkYAAAAAAAAAAAAAAAAAAAAAAAAAAAAWAFgBYAWAFgBYAWAFgBYAWAFgBYAWAFgBYAWAFgBYAWAFgBYAWAFgBYAWAFgBYAWAFgBYAWAFgBYA8U7bi/dqc2X2fQdlT4Vojst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NBI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/C04SoJySfHy/MmglYpVpSU2kz/9k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4834" name="AutoShape 18" descr="data:image/jpeg;base64,/9j/4AAQSkZJRgABAQAAAQABAAD/2wCEAAkGBwgHBhUIBxMWFBUWFBwZGBUYDRkeIBsaGhggHyAmHx8fKCggHSAmJx4VLTMtJis3Ly4vGh8zRDYuNyg5LysBCgoKDQ0OGxAQGiwlICQvNC44NDQ3NzcsMDc3Ni80Ljc3Niw2MSwyLDQvLDQsLDU0LSw0LDQvLDI4LC8sNyw0NP/AABEIAMIBAwMBEQACEQEDEQH/xAAbAAEAAgMBAQAAAAAAAAAAAAAABAYCAwUHAf/EAD4QAAIBAgQCCgADBAgHAAAAAAABAgMRBAUSITGTBhMUFiJBUVNU0TJhcRVCc4EHIzVSkaGxsjM0Q3XC4fD/xAAbAQEAAgMBAQAAAAAAAAAAAAAAAwQCBQYBB//EAEARAAIBAgMDCQUFBwMFAAAAAAABAgMRBCGREzFSBRIUFUFRU2FxIjKBodEGscHh8CMzQnJzwvE0NbIWJIKi0v/aAAwDAQACEQMRAD8A4JoD6QAAAAAAAAAAAAAAAAAAAAAAAAAAAAAAAAAAAAAAAAAAAAAADJVJxVotr+Z7dmLhF70YnhkAAAAAAAAAAAAAAAAAAAAAAAAAAAAAAAAAAAAAAAAAAAAAAAAAAAAAAAAAAAAAAAAAAAAAAAAAAAAAAAAAAAAAAAAAAAAAAAAAAAAAAAAAAAAAAAAAAAAAAAAAAAAAAAAAAAAAAAAAAAAAAAAAAAAAAAAAAAAAAAAAAAAAAAAAAAAAAAAAAAAAAAAAAAAAAAAAAAAAAAAAAAAAAAAAAAAAAAAAAAAAAAAAAAAAAAAAAAAAAAAAAAAAAev93sm+NS5KOG6xxXiM5HpeI45aju/k3xqXJiOsMX4jHS8Rxy1Hd/JvjUuTEdYYvxGOl4jjlqO7+TfGpcmI6wxfiMdLxHHLUd38m+NS5MR1hi/EY6XiOOWo7v5N8alyYjrDF+Ix0vEcctR3fyb41LkxHWGL8RjpeI45aju/k3xqXJiOsMX4jHS8Rxy1Hd/JvjUuTEdYYvxGOl4jjlqO7+TfGpcmI6wxfiMdLxHHLUd38m+NS5MR1hi/EY6XiOOWo7v5N8alyYjrDF+Ix0vEcctR3fyb41LkxHWGL8RjpeI45aju/k3xqXJiOsMX4jHS8Rxy1Hd/JvjUuTEdYYvxGOl4jjlqO7+TfGpcmI6wxfiMdLxHHLUd38m+NS5MR1hi/EY6XiOOWo7v5N8alyYjrDF+Ix0vEcctR3fyb41LkxHWGL8RjpeI45aju/k3xqXJiOsMX4jHS8Rxy1Hd/JvjUuTEdYYvxGOl4jjlqO7+TfGpcmI6wxfiMdLxHHLUd38m+NS5MR1hi/EY6XiOOWo7v5N8alyYjrDF+Ix0vEcctR3fyb41LkxHWGL8RjpeI45aju/k3xqXJiOsMX4jHS8Rxy1Hd/JvjUuTEdYYvxGOl4jjlqO7+TfGpcmI6wxfiMdLxHHLUd38m+NS5MR1hi/EY6XiOOWo7v5N8alyYjrDF+Ix0vEcctR3fyb41LkxHWGL8RjpeI45aju/k3xqXJiOsMX4jHS8Rxy1Hd/JvjUuTEdYYvxGOl4jjlqdMplcAAAAAAAGDqQi9Mmk/S5LCjUnnGLfojy6NNbG0aM9EuP6pevq1fhLh6W4tX2WF5ExmJjz4pJefbv+hhKrFEKpjlTxnaHfq9NrqpBrhe/4/OzS23eyfkbLqRvDbJSjtVJ5Zd26+/dmYbXO/YTaGMo121B8G15eTa8vzTt68VdO5qsXyPi8LHnTV13rO2dlr2EkasZbjdGpCbtFp/ozXzpTh7ya9UZppmZGAAAAAAAAAAAAAAAAAAAAAAAAAAAAAAAAAAAAAAACPjpVI4d9Urvfb+T/APX/ANsbXkejRq4j9s1ZJvT4r1+G4jqNpZFHz3pFh8PinQw0Z1JJeKTxFSEVJ7tKENKdrvjwbl6s6ilVxs/alPmrsSSeXr5+WXarGxwnJCr01Uk7J/rvIWadJswjGMcBLqlOOp2pLVdvhd34K34fXiSYrCUKs1KXtLubyX59976Fjk3k+lJS2ubTtk8vlmYxzjOIZSsdql+N6avV07anxSXBvxVeMVwvueOhgnF0re1ZZZ7svoiOOEpPGcy3s92fc8793x7TPC9LMXOhP9ouFRpeHwqMm2mv3bJrZeXm35WeWGwdGlGXNulbdd2v3rufY7PczPGclw2kI0r57+2yyJGT9IKOIxXUdVKM5X0ONec05Wbs4zva957rg5Se2pt4yqYmOc6nOj23SVl2u6yyvezXzsQYzkhUKe0jK9vgX7C1JVKOqRx/KdGlRxMoUtyt8Mt29/ea+m243ZuNeZgAAAAAAAAAAAAAAAAAAAAAAAAAAAAAAAAAAAHNxGfZRhq3U169NS1aWutXhajJ+K34doT/ABW4F2nydiqkedGm7b93pu795i5xXaSozw+PwuqhNTjLhKE01/Jq6MKU62DrKdmpLv8AzDtJWKF0g6NYmGMliHFKEp/jWJ2UbWi5qUbuTdm9L3u1s/GdjyViaeKSjzs0s08nfvXY18OzuL9HHyo0nBSsrZZZ39fxZGxVHteIpLEOjZW001Uv/V2UYwpNyUpR2eztaT2cuC2FDC06Scuenb3t2/vdu3v3dhBHH0qTlGMpJyyXY/NtZ/C18u4+1qcKlL9m1ZqVZQXgeEjZRUbqSpqStVt+8lazt+bRwdFPnRnnfv39nN77X7L7zxYmCltFFpeud/W2759pjXw0ng6uX4B09Gr/AIbxCThNT/FO0nKUltBRbt4U34vCJ4SDqKrGSu93pbcvjnfN+Z7R5QhKspzm3KO9pX+FuxfBZv4k7o70bm8XHFaZOKm7S6yOnTbwyVt5fvXTtbzRquUsbHCScIyXO8s38crLy7SxieUJYins8rO3Y9M/z9S9Va1DB4fXiZxhFbapSUV/mck1VxNVyinKTbeWb+RQyiiNhc7yrF1eqw9enKWpxUetV3JcUlxflwM6vJ+KpLnTg0t+48U4vtOgUzIAAAAAAAAAAAAAAAAAAAAAAAAAAAAAAAAAAHjHSTo1iKmdVJYGo6cVN6Yzo1XKHH8MlHeO70+inxezPpeAxEZYeDlZtpbreXn8GR8+osovL09fqei9DcJDKujK/E3vObcbOUkrXSsrK0VZPgkt3xOO5am62NcbrsS8vXzu8zNNvN7zj5p00yvMcBLDunXjezUtFN6ZRaknbVvZpFzC8kV8PVU+dF+Wed8n2G0fJOI71r+R5/jMFXdbXinKrLfxVoSTad72vOaSd+C23f6HUKqv5fT/AAhhsHePswpzt23f5k3o10LzPP3OeXUsJF03G7lWmneV7WtTfoyxTi6qdpshxdSGFko1KELtXy/wWPL+g2aZRbN8RicNSjDxSdOvN6lFyenU3TW/i9OL3TVzGvhak4OCs7q2bt/azXVcTSqe7SUX5X+pcujWMy+rk1NYKpHSmqa6yooydR+VmknKTd1p2d9ro5iv9nMbXqSqOcM35/Qw2yWTTIXTvA/tLo64wc4SunGUbvS2mvEknqjZtNfnfa1ylyK5YfHSpNrK6fnZ9m71RI3ldFD6KdGsRTz+nUzCfWRVRS0woTTbUotOTlGyinGMml/dW50/KeIUMLNwsnbt+7fvtkjzaVJZSd7+R7CfOCQAAAAAAAAAAAAAAAAAAAAAAAAAAAAAAAAAAHx0KMssxFWUYuSUrS0q6tSVtz6J9mf9D/5Mp1/eIUL/ALDX8D/wOKrr/vpfzv8A5FqG5Hl/RjCUsZj9FdKUVTbcXFO/BedrWbTv6JrzOvxVSUIXjvv+vusdJytVlTpLm3We9Ox2c2yHqMsqVKzSlCjC0nSs/wCqhZr8WzqOMLemqS4sqUcZz5pR3Nv5u/yW/wChqsHiXGvFRTs3uvln8Oz9WOn/AEX4WljstxuExF9M4wjK0mnZxmnZrgdJgfcfqecv/vo/y/izzfMJZXgcwg+j9SVWGrVCpGjUpzildRju46mltezW8rKLcrbFb02jyh7U6dSpB3yWVmpL07+87fQnLOuzrDZtjIxdGWOhRVJwV+s7NUqJu6v4X1DSTtdva55N+0VeU6spV5O1rpfg/vPWurjUoKFRJp6U01dNNq915o+Y0v8Adl/V/uIX+7+Bqx2CwmDz2n2SnCnelO+mnGN94+h0/wBqElg1biX3SIaD9olHz8tgAAAAAAAAAAAAAAAAAAAAAAAAAAAAAAAAEDPK2Lw+UVK2XLVUjG8Vpb4PeyXF2vZeti1goUp14xq+6/195LRjCVSKm7K5W6/R/Ns0pSzGtaKpybcaldvXDq02nFJqLe/ntq/JHccnYWU6P7KdoZ7r5O79PzsZvGUKF4xhznbf9Hnl8MyJiOjOKeTurlk4xbk6rtGVNq8fw7Xvtbdve3lxNU+UacMRs6qbt7PY07Pfr2Z2JqeNpyd6kLrm2/PM4vRfLsDj51J5lKHVxh+CVXS5N7qzXpp/zRfxGKxGHcXQvzm7Xte3fcu8tNSpqk1fO+l/qTHmeBzzKMRmGMjClWhSjTp2qS3hfUlZvd3ur22T/IVsPWwVWnh6UnKnJuT3ZPdvX3dppuT4ydeM+bmn8jkdFOm9Xo7j50qMNcJRpzqKULeB20NO/h1dZCzkmnqj6m6pRq0o3srfMu4qrg8bV5rk1Lcn/D9fidbpPhJUl+xOi+FjLBYmhHEJU6M5yemcNaW94pNULxs0nL1e1+Di8zXYWFGNVrEO3N7GrrzX0fYYf0aYfD1emcaNPqsT1cHLrIV6ijDReOqKdlUleUIu6aWq6k1u85O6TJ8dXVejCpaz923evX4dpYKvRKGJmq+KnBTdW8GsPqavNON3e9ktnay3vx3OH6ftMZLDwTs5OLzyzbTy+aJI4506doxyta3wz+pjmGS5pkddU8NLU1RqOLpScdUknaU4Pwyak1ZXe0nxtZ7DlDCxo00qs7wckrPs9O7K+eQo4uhWlacbXa0vuvk1l6llyeriq+V06uPWmpKCclptZv8ALyfC69bnEYuFOFaUaXup5EVVRU2obr5E0rEYAAAAAAAAAAAAAAAAAAAAAAAAAAAAAAANWJxFLC4eWIxD0xim2/RL9CSlTnUmoQ3s9UXJpLeyn4rpvUr4epl3R+hKTne8nFu0XFJtQXBbPeTSXofQuS9tQw0aNryz9My4+SoU/wBpipqK7u39elzpdGsuxeEyapUzCeuVWOq2pvTHRZK/6emyOU5RxMKmKjGKtzZWfm75/PUhxNSlNrYxtFK3r5lSzPJ8Dh8Pj5UotOhOkqX9ZJ6VOST4vxfzubmjiqspULv31K+S7FkbSniqzdFOXvb9bETPsmpLGVsLgYu0cIqltUna/VqT3fC05Pf0LGExLdOM6nbNr5u33WI6WKq1ILaS3tx/9cvmytYjG51XyqLljHKrXXZ6tG8tUKVDq3Ft/ut+K7v403x3OjlVio86+RoKeDrSq7LmtP7i1ZR0uzPK8J2KNeUYwT6tQp0ZLd33k4va733dndeRr9tWUUoWt5m5rYOFaptEl7T7b39ez6mWX9IsXh1Vx8K0KVZ6lBLB0tUlKonLU1TWzk73vu0/S5jPF4hSiorLtZHHA0ttGDjdPe88s2lbyLfmuDzPMMow2MyypprQjGXG2pyjHb+7xts1Z/kcrgcRGGPnCSu5Ty8nd2+ZHRlQpylGrG8d3oQO+VSOMhS6TYeVOrBOLmk1dP1g/K6W6bTtsjf8rwrYnD7JK0k7+uT+v5kq5KjL9phpqUe7t/XrYuGHrU8TQjXoPVGUVKL9U1dHAVISpzcJLNZFJpp2ZsMDwAAAAAAAAAAAAAAAAAAAAAAAAAAAAAAAGjHYWnjsHPC176ZxcXZ72fp+ZLQrSo1FUjvRlGTjJSW9ZmGSZcsq6KVsItLcYzvJU9OrwbN+rta783dn0vkevt8MqlrXb/X0KmLqOpVcmY4f+x4/wV/sPnuI/wBbP+d/8iePulKzr/lc2/iUP96N9hvewvpL7ja0few/6/iZ8x/9s4z/ALTU/wBlMyo/uKX9X8ZEWH9yn/U/+TiY7CU6NLD9moOrKphruK1vxa7arJ3b8red/Uv0KrlKpzpJc2XlusnYtTqz504ubSU/lnl/nLIj4SVXDudCo3GUJubS06bxTur3d5cVumrW/FwVznwtzuapJq3nn+Hz9CljMHUxE4SjOybSvnd788/8Z7t5glWl12LVJ1YS1LrGm3BuUXqbu2pNWvqe++7s7xtxXNjzrPu78nlu3emZeppxnTpydmmsrZPP7/TLLtyt63lP9k0P4dL/AEicjQ/3SP8AU/uNNX/i+Jp6bZXHN8ZTwjai3TfjcE3FKcG7X4O10n+Z2nLeJ6NQjUtf2vwl8rkGCqunU5yJuEw9LCYWOGoK0YRUYq/klZHzirUlVm5y3t3LDbk7vezcRngAAAAAAAAAAAAAAAAAAAAAAAAAAAAAAAMKtRUqTqSu0lfZXe3ovMlo0ZVqkacN7dkeN2VypYrMcxrVJqNSdOMm1otpurW4Sd91Y+j4HCYjC0I0ord5re9/zKzlTk7s7WR4ieJwLwtaMouMdN3TavG1lxvdnJctYCeErqs90nff273u7CaE1LJFWz2hXo4HM5YmLjrlQlH0ktaV16r/AE8y5hpwlPDcx3S5y9Mu3zNrh5xlOhFPNP8AE+YyMqmfYqnTTcpZVNRildtuNNJJLdtu1kiSgnKhSS8X8ZEVGSjThKWSU/wiI4OtUjDC4ZTeKoUZU6tBNK8JKV1Ca/6i3fptbe3i23V8bSin7TfO8srfQydZOUpy9ycrp9zW667s8yqUcNQlOca7UdKlaM4yi01wuknvw2vxT8uPs3KGS3/rv+htKtarU5jUG81drNNdvz7fmtxty6ni8RWngcvjrlUSjqi3bTqT3TWyuo3lK1t9ne6irSpQiqk3ZLP5fnuW/wCRnVq5qpWXNUbtLtb7O36edz0nMa9fL8tp4Ghqc1CKc4020lFWuntZ3S4mk5IwU8ViZYqK9lSb3533o5arUV7PtObh8wx0cfDE4ic6tvC/DqtFtatoN7nScoYGvjKDpyXms1v7CGM6cc0W6L1Ruj5vKLjJxfYWj6YgAAAAAAAAAAAAAAAAAAAAAAAAAAAAAAAGnF0nXwsqKstUWt1dbrzV1f8AxLODrrD14VWr81p6HkldNHCpdGPC3VnBN/3cLC389eqT/wAUdVV+18uctnSy83n8svvKywveyfk2Vzy6UnN03dJLRRcdlfj4n6+RquWeWY8oRglBx5t+2+/4IkpUuZcm4zCYfHYd4fGQU4vjFq/nf6NNRr1KMudTbTJ02ndbzTDLqVCMnhUlKUdOuUW5aeFtacamyvbx7XN3g/tFiMOubzIteln8svkRTp85WuyGshUMX2qjWqqVoK3XTt4W+LUlUd773n+7H03v/wDVed1RV/X8iPYPmqPOdkSMzyXAZvVVbMacZS2vJQUW7erj4mvybNfiPtFiqu5RXwz+dy1QqVaOUJtfHLQk4LA4TAU+rwVONNeajBK/6+r/AFNNWxFWs71JNiUpTd5O7IOcZRPMa8ZxdNJRs9dByfHy8SX8mbvkflyPJ9KUHByu777fgytVo893uQa3Rh7OjODdt9eFj/k4aWv03NnR+17u9rS0f1uRvC9zLFTjpgovyVjjqk+fNy73ctpWRkYAAAAAAAAAAAAAAAAAAAAAAAAAAAAWAFgBYAWAFgBYAWAFgBYAWAFgBYAWAFgBYAWAFgBYAWAFgBYAWAFgBYAWAFgBYAWAFgBYAWAFgBYA8U7bi/dqc2X2fQdlT4Vojst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NBI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/C04SoJySfHy/MmglYpVpSU2kz/9k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4836" name="AutoShape 20" descr="data:image/jpeg;base64,/9j/4AAQSkZJRgABAQAAAQABAAD/2wCEAAkGBwgHBhUIBxMWFBUWFBwZGBUYDRkeIBsaGhggHyAmHx8fKCggHSAmJx4VLTMtJis3Ly4vGh8zRDYuNyg5LysBCgoKDQ0OGxAQGiwlICQvNC44NDQ3NzcsMDc3Ni80Ljc3Niw2MSwyLDQvLDQsLDU0LSw0LDQvLDI4LC8sNyw0NP/AABEIAMIBAwMBEQACEQEDEQH/xAAbAAEAAgMBAQAAAAAAAAAAAAAABAYCAwUHAf/EAD4QAAIBAgQCCgADBAgHAAAAAAABAgMRBAUSITGTBhMUFiJBUVNU0TJhcRVCc4EHIzVSkaGxsjM0Q3XC4fD/xAAbAQEAAgMBAQAAAAAAAAAAAAAAAwQCBQYBB//EAEARAAIBAgMDCQUFBwMFAAAAAAABAgMRBCGREzFSBRIUFUFRU2FxIjKBodEGscHh8CMzQnJzwvE0NbIWJIKi0v/aAAwDAQACEQMRAD8A4JoD6QAAAAAAAAAAAAAAAAAAAAAAAAAAAAAAAAAAAAAAAAAAAAAADJVJxVotr+Z7dmLhF70YnhkAAAAAAAAAAAAAAAAAAAAAAAAAAAAAAAAAAAAAAAAAAAAAAAAAAAAAAAAAAAAAAAAAAAAAAAAAAAAAAAAAAAAAAAAAAAAAAAAAAAAAAAAAAAAAAAAAAAAAAAAAAAAAAAAAAAAAAAAAAAAAAAAAAAAAAAAAAAAAAAAAAAAAAAAAAAAAAAAAAAAAAAAAAAAAAAAAAAAAAAAAAAAAAAAAAAAAAAAAAAAAAAAAAAAAAAAAAAAAAAAAAAAAAev93sm+NS5KOG6xxXiM5HpeI45aju/k3xqXJiOsMX4jHS8Rxy1Hd/JvjUuTEdYYvxGOl4jjlqO7+TfGpcmI6wxfiMdLxHHLUd38m+NS5MR1hi/EY6XiOOWo7v5N8alyYjrDF+Ix0vEcctR3fyb41LkxHWGL8RjpeI45aju/k3xqXJiOsMX4jHS8Rxy1Hd/JvjUuTEdYYvxGOl4jjlqO7+TfGpcmI6wxfiMdLxHHLUd38m+NS5MR1hi/EY6XiOOWo7v5N8alyYjrDF+Ix0vEcctR3fyb41LkxHWGL8RjpeI45aju/k3xqXJiOsMX4jHS8Rxy1Hd/JvjUuTEdYYvxGOl4jjlqO7+TfGpcmI6wxfiMdLxHHLUd38m+NS5MR1hi/EY6XiOOWo7v5N8alyYjrDF+Ix0vEcctR3fyb41LkxHWGL8RjpeI45aju/k3xqXJiOsMX4jHS8Rxy1Hd/JvjUuTEdYYvxGOl4jjlqO7+TfGpcmI6wxfiMdLxHHLUd38m+NS5MR1hi/EY6XiOOWo7v5N8alyYjrDF+Ix0vEcctR3fyb41LkxHWGL8RjpeI45aju/k3xqXJiOsMX4jHS8Rxy1Hd/JvjUuTEdYYvxGOl4jjlqO7+TfGpcmI6wxfiMdLxHHLUd38m+NS5MR1hi/EY6XiOOWo7v5N8alyYjrDF+Ix0vEcctR3fyb41LkxHWGL8RjpeI45aju/k3xqXJiOsMX4jHS8Rxy1Hd/JvjUuTEdYYvxGOl4jjlqdMplcAAAAAAAGDqQi9Mmk/S5LCjUnnGLfojy6NNbG0aM9EuP6pevq1fhLh6W4tX2WF5ExmJjz4pJefbv+hhKrFEKpjlTxnaHfq9NrqpBrhe/4/OzS23eyfkbLqRvDbJSjtVJ5Zd26+/dmYbXO/YTaGMo121B8G15eTa8vzTt68VdO5qsXyPi8LHnTV13rO2dlr2EkasZbjdGpCbtFp/ozXzpTh7ya9UZppmZGAAAAAAAAAAAAAAAAAAAAAAAAAAAAAAAAAAAAAAACPjpVI4d9Urvfb+T/APX/ANsbXkejRq4j9s1ZJvT4r1+G4jqNpZFHz3pFh8PinQw0Z1JJeKTxFSEVJ7tKENKdrvjwbl6s6ilVxs/alPmrsSSeXr5+WXarGxwnJCr01Uk7J/rvIWadJswjGMcBLqlOOp2pLVdvhd34K34fXiSYrCUKs1KXtLubyX59976Fjk3k+lJS2ubTtk8vlmYxzjOIZSsdql+N6avV07anxSXBvxVeMVwvueOhgnF0re1ZZZ7svoiOOEpPGcy3s92fc8793x7TPC9LMXOhP9ouFRpeHwqMm2mv3bJrZeXm35WeWGwdGlGXNulbdd2v3rufY7PczPGclw2kI0r57+2yyJGT9IKOIxXUdVKM5X0ONec05Wbs4zva957rg5Se2pt4yqYmOc6nOj23SVl2u6yyvezXzsQYzkhUKe0jK9vgX7C1JVKOqRx/KdGlRxMoUtyt8Mt29/ea+m243ZuNeZgAAAAAAAAAAAAAAAAAAAAAAAAAAAAAAAAAAAHNxGfZRhq3U169NS1aWutXhajJ+K34doT/ABW4F2nydiqkedGm7b93pu795i5xXaSozw+PwuqhNTjLhKE01/Jq6MKU62DrKdmpLv8AzDtJWKF0g6NYmGMliHFKEp/jWJ2UbWi5qUbuTdm9L3u1s/GdjyViaeKSjzs0s08nfvXY18OzuL9HHyo0nBSsrZZZ39fxZGxVHteIpLEOjZW001Uv/V2UYwpNyUpR2eztaT2cuC2FDC06Scuenb3t2/vdu3v3dhBHH0qTlGMpJyyXY/NtZ/C18u4+1qcKlL9m1ZqVZQXgeEjZRUbqSpqStVt+8lazt+bRwdFPnRnnfv39nN77X7L7zxYmCltFFpeud/W2759pjXw0ng6uX4B09Gr/AIbxCThNT/FO0nKUltBRbt4U34vCJ4SDqKrGSu93pbcvjnfN+Z7R5QhKspzm3KO9pX+FuxfBZv4k7o70bm8XHFaZOKm7S6yOnTbwyVt5fvXTtbzRquUsbHCScIyXO8s38crLy7SxieUJYins8rO3Y9M/z9S9Va1DB4fXiZxhFbapSUV/mck1VxNVyinKTbeWb+RQyiiNhc7yrF1eqw9enKWpxUetV3JcUlxflwM6vJ+KpLnTg0t+48U4vtOgUzIAAAAAAAAAAAAAAAAAAAAAAAAAAAAAAAAAAHjHSTo1iKmdVJYGo6cVN6Yzo1XKHH8MlHeO70+inxezPpeAxEZYeDlZtpbreXn8GR8+osovL09fqei9DcJDKujK/E3vObcbOUkrXSsrK0VZPgkt3xOO5am62NcbrsS8vXzu8zNNvN7zj5p00yvMcBLDunXjezUtFN6ZRaknbVvZpFzC8kV8PVU+dF+Wed8n2G0fJOI71r+R5/jMFXdbXinKrLfxVoSTad72vOaSd+C23f6HUKqv5fT/AAhhsHePswpzt23f5k3o10LzPP3OeXUsJF03G7lWmneV7WtTfoyxTi6qdpshxdSGFko1KELtXy/wWPL+g2aZRbN8RicNSjDxSdOvN6lFyenU3TW/i9OL3TVzGvhak4OCs7q2bt/azXVcTSqe7SUX5X+pcujWMy+rk1NYKpHSmqa6yooydR+VmknKTd1p2d9ro5iv9nMbXqSqOcM35/Qw2yWTTIXTvA/tLo64wc4SunGUbvS2mvEknqjZtNfnfa1ylyK5YfHSpNrK6fnZ9m71RI3ldFD6KdGsRTz+nUzCfWRVRS0woTTbUotOTlGyinGMml/dW50/KeIUMLNwsnbt+7fvtkjzaVJZSd7+R7CfOCQAAAAAAAAAAAAAAAAAAAAAAAAAAAAAAAAAAHx0KMssxFWUYuSUrS0q6tSVtz6J9mf9D/5Mp1/eIUL/ALDX8D/wOKrr/vpfzv8A5FqG5Hl/RjCUsZj9FdKUVTbcXFO/BedrWbTv6JrzOvxVSUIXjvv+vusdJytVlTpLm3We9Ox2c2yHqMsqVKzSlCjC0nSs/wCqhZr8WzqOMLemqS4sqUcZz5pR3Nv5u/yW/wChqsHiXGvFRTs3uvln8Oz9WOn/AEX4WljstxuExF9M4wjK0mnZxmnZrgdJgfcfqecv/vo/y/izzfMJZXgcwg+j9SVWGrVCpGjUpzildRju46mltezW8rKLcrbFb02jyh7U6dSpB3yWVmpL07+87fQnLOuzrDZtjIxdGWOhRVJwV+s7NUqJu6v4X1DSTtdva55N+0VeU6spV5O1rpfg/vPWurjUoKFRJp6U01dNNq915o+Y0v8Adl/V/uIX+7+Bqx2CwmDz2n2SnCnelO+mnGN94+h0/wBqElg1biX3SIaD9olHz8tgAAAAAAAAAAAAAAAAAAAAAAAAAAAAAAAAEDPK2Lw+UVK2XLVUjG8Vpb4PeyXF2vZeti1goUp14xq+6/195LRjCVSKm7K5W6/R/Ns0pSzGtaKpybcaldvXDq02nFJqLe/ntq/JHccnYWU6P7KdoZ7r5O79PzsZvGUKF4xhznbf9Hnl8MyJiOjOKeTurlk4xbk6rtGVNq8fw7Xvtbdve3lxNU+UacMRs6qbt7PY07Pfr2Z2JqeNpyd6kLrm2/PM4vRfLsDj51J5lKHVxh+CVXS5N7qzXpp/zRfxGKxGHcXQvzm7Xte3fcu8tNSpqk1fO+l/qTHmeBzzKMRmGMjClWhSjTp2qS3hfUlZvd3ur22T/IVsPWwVWnh6UnKnJuT3ZPdvX3dppuT4ydeM+bmn8jkdFOm9Xo7j50qMNcJRpzqKULeB20NO/h1dZCzkmnqj6m6pRq0o3srfMu4qrg8bV5rk1Lcn/D9fidbpPhJUl+xOi+FjLBYmhHEJU6M5yemcNaW94pNULxs0nL1e1+Di8zXYWFGNVrEO3N7GrrzX0fYYf0aYfD1emcaNPqsT1cHLrIV6ijDReOqKdlUleUIu6aWq6k1u85O6TJ8dXVejCpaz923evX4dpYKvRKGJmq+KnBTdW8GsPqavNON3e9ktnay3vx3OH6ftMZLDwTs5OLzyzbTy+aJI4506doxyta3wz+pjmGS5pkddU8NLU1RqOLpScdUknaU4Pwyak1ZXe0nxtZ7DlDCxo00qs7wckrPs9O7K+eQo4uhWlacbXa0vuvk1l6llyeriq+V06uPWmpKCclptZv8ALyfC69bnEYuFOFaUaXup5EVVRU2obr5E0rEYAAAAAAAAAAAAAAAAAAAAAAAAAAAAAAANWJxFLC4eWIxD0xim2/RL9CSlTnUmoQ3s9UXJpLeyn4rpvUr4epl3R+hKTne8nFu0XFJtQXBbPeTSXofQuS9tQw0aNryz9My4+SoU/wBpipqK7u39elzpdGsuxeEyapUzCeuVWOq2pvTHRZK/6emyOU5RxMKmKjGKtzZWfm75/PUhxNSlNrYxtFK3r5lSzPJ8Dh8Pj5UotOhOkqX9ZJ6VOST4vxfzubmjiqspULv31K+S7FkbSniqzdFOXvb9bETPsmpLGVsLgYu0cIqltUna/VqT3fC05Pf0LGExLdOM6nbNr5u33WI6WKq1ILaS3tx/9cvmytYjG51XyqLljHKrXXZ6tG8tUKVDq3Ft/ut+K7v403x3OjlVio86+RoKeDrSq7LmtP7i1ZR0uzPK8J2KNeUYwT6tQp0ZLd33k4va733dndeRr9tWUUoWt5m5rYOFaptEl7T7b39ez6mWX9IsXh1Vx8K0KVZ6lBLB0tUlKonLU1TWzk73vu0/S5jPF4hSiorLtZHHA0ttGDjdPe88s2lbyLfmuDzPMMow2MyypprQjGXG2pyjHb+7xts1Z/kcrgcRGGPnCSu5Ty8nd2+ZHRlQpylGrG8d3oQO+VSOMhS6TYeVOrBOLmk1dP1g/K6W6bTtsjf8rwrYnD7JK0k7+uT+v5kq5KjL9phpqUe7t/XrYuGHrU8TQjXoPVGUVKL9U1dHAVISpzcJLNZFJpp2ZsMDwAAAAAAAAAAAAAAAAAAAAAAAAAAAAAAAGjHYWnjsHPC176ZxcXZ72fp+ZLQrSo1FUjvRlGTjJSW9ZmGSZcsq6KVsItLcYzvJU9OrwbN+rta783dn0vkevt8MqlrXb/X0KmLqOpVcmY4f+x4/wV/sPnuI/wBbP+d/8iePulKzr/lc2/iUP96N9hvewvpL7ja0few/6/iZ8x/9s4z/ALTU/wBlMyo/uKX9X8ZEWH9yn/U/+TiY7CU6NLD9moOrKphruK1vxa7arJ3b8red/Uv0KrlKpzpJc2XlusnYtTqz504ubSU/lnl/nLIj4SVXDudCo3GUJubS06bxTur3d5cVumrW/FwVznwtzuapJq3nn+Hz9CljMHUxE4SjOybSvnd788/8Z7t5glWl12LVJ1YS1LrGm3BuUXqbu2pNWvqe++7s7xtxXNjzrPu78nlu3emZeppxnTpydmmsrZPP7/TLLtyt63lP9k0P4dL/AEicjQ/3SP8AU/uNNX/i+Jp6bZXHN8ZTwjai3TfjcE3FKcG7X4O10n+Z2nLeJ6NQjUtf2vwl8rkGCqunU5yJuEw9LCYWOGoK0YRUYq/klZHzirUlVm5y3t3LDbk7vezcRngAAAAAAAAAAAAAAAAAAAAAAAAAAAAAAAMKtRUqTqSu0lfZXe3ovMlo0ZVqkacN7dkeN2VypYrMcxrVJqNSdOMm1otpurW4Sd91Y+j4HCYjC0I0ord5re9/zKzlTk7s7WR4ieJwLwtaMouMdN3TavG1lxvdnJctYCeErqs90nff273u7CaE1LJFWz2hXo4HM5YmLjrlQlH0ktaV16r/AE8y5hpwlPDcx3S5y9Mu3zNrh5xlOhFPNP8AE+YyMqmfYqnTTcpZVNRildtuNNJJLdtu1kiSgnKhSS8X8ZEVGSjThKWSU/wiI4OtUjDC4ZTeKoUZU6tBNK8JKV1Ca/6i3fptbe3i23V8bSin7TfO8srfQydZOUpy9ycrp9zW667s8yqUcNQlOca7UdKlaM4yi01wuknvw2vxT8uPs3KGS3/rv+htKtarU5jUG81drNNdvz7fmtxty6ni8RWngcvjrlUSjqi3bTqT3TWyuo3lK1t9ne6irSpQiqk3ZLP5fnuW/wCRnVq5qpWXNUbtLtb7O36edz0nMa9fL8tp4Ghqc1CKc4020lFWuntZ3S4mk5IwU8ViZYqK9lSb3533o5arUV7PtObh8wx0cfDE4ic6tvC/DqtFtatoN7nScoYGvjKDpyXms1v7CGM6cc0W6L1Ruj5vKLjJxfYWj6YgAAAAAAAAAAAAAAAAAAAAAAAAAAAAAAAGnF0nXwsqKstUWt1dbrzV1f8AxLODrrD14VWr81p6HkldNHCpdGPC3VnBN/3cLC389eqT/wAUdVV+18uctnSy83n8svvKywveyfk2Vzy6UnN03dJLRRcdlfj4n6+RquWeWY8oRglBx5t+2+/4IkpUuZcm4zCYfHYd4fGQU4vjFq/nf6NNRr1KMudTbTJ02ndbzTDLqVCMnhUlKUdOuUW5aeFtacamyvbx7XN3g/tFiMOubzIteln8svkRTp85WuyGshUMX2qjWqqVoK3XTt4W+LUlUd773n+7H03v/wDVed1RV/X8iPYPmqPOdkSMzyXAZvVVbMacZS2vJQUW7erj4mvybNfiPtFiqu5RXwz+dy1QqVaOUJtfHLQk4LA4TAU+rwVONNeajBK/6+r/AFNNWxFWs71JNiUpTd5O7IOcZRPMa8ZxdNJRs9dByfHy8SX8mbvkflyPJ9KUHByu777fgytVo893uQa3Rh7OjODdt9eFj/k4aWv03NnR+17u9rS0f1uRvC9zLFTjpgovyVjjqk+fNy73ctpWRkYAAAAAAAAAAAAAAAAAAAAAAAAAAAAWAFgBYAWAFgBYAWAFgBYAWAFgBYAWAFgBYAWAFgBYAWAFgBYAWAFgBYAWAFgBYAWAFgBYAWAFgBYA8U7bi/dqc2X2fQdlT4Vojst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HbcX7tTmy+xsqfCtENlT4Voh23F+7U5svsbKnwrRDZU+FaIdtxfu1ObL7Gyp8K0Q2VPhWiNBI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/C04SoJySfHy/MmglYpVpSU2kz/9k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4838" name="Picture 22" descr="https://encrypted-tbn1.gstatic.com/images?q=tbn:ANd9GcTRZyf9d4dvkgow-Z37JlhcIhOeQyYl_0OExq39iDb0_y1Tu6Mn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67744" y="5085184"/>
            <a:ext cx="321688" cy="216024"/>
          </a:xfrm>
          <a:prstGeom prst="rect">
            <a:avLst/>
          </a:prstGeom>
          <a:noFill/>
        </p:spPr>
      </p:pic>
      <p:pic>
        <p:nvPicPr>
          <p:cNvPr id="34842" name="Picture 26" descr="https://encrypted-tbn1.gstatic.com/images?q=tbn:ANd9GcQZdK7QZ_-8ePOTpqKtTsNGh1tLZgIjeegI4b9kpg-LYcsZI32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71867" y="5085184"/>
            <a:ext cx="336037" cy="216024"/>
          </a:xfrm>
          <a:prstGeom prst="rect">
            <a:avLst/>
          </a:prstGeom>
          <a:noFill/>
        </p:spPr>
      </p:pic>
      <p:pic>
        <p:nvPicPr>
          <p:cNvPr id="34846" name="Picture 30" descr="https://encrypted-tbn2.gstatic.com/images?q=tbn:ANd9GcSuTQAEG2h8sdEkYP8KuAMDIE93jmmXTcO5MXuTW8xJcU9iGysesw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27784" y="5373216"/>
            <a:ext cx="360040" cy="216024"/>
          </a:xfrm>
          <a:prstGeom prst="rect">
            <a:avLst/>
          </a:prstGeom>
          <a:noFill/>
        </p:spPr>
      </p:pic>
      <p:pic>
        <p:nvPicPr>
          <p:cNvPr id="34848" name="Picture 32" descr="https://encrypted-tbn0.gstatic.com/images?q=tbn:ANd9GcTP7G5K3F0mb6P5ICl77WxG8mHBO3hgecz1tp5xjK14ApWzygrhSw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059832" y="5373216"/>
            <a:ext cx="288032" cy="216024"/>
          </a:xfrm>
          <a:prstGeom prst="rect">
            <a:avLst/>
          </a:prstGeom>
          <a:noFill/>
        </p:spPr>
      </p:pic>
      <p:sp>
        <p:nvSpPr>
          <p:cNvPr id="34850" name="AutoShape 34" descr="data:image/jpeg;base64,/9j/4AAQSkZJRgABAQAAAQABAAD/2wCEAAkGBxEHBhUTBxIKFhUXGB0YGBcYGRscGBkgHBkgHCMcHyIkHCgiISMmJyAdLT0hJSwrLi4vHyA3RDMsOCgtLywBCgoKDg0OGxAQGjckHCQsLCwsLCw4NywsLCwsLCwsMCwsLDQ3LCwsLCwsLywsLCwsLCwsLCwsLCwsLCwsLCwsLP/AABEIAKMBNgMBEQACEQEDEQH/xAAcAAEAAwEBAQEBAAAAAAAAAAAABQYHBAMIAgH/xAA+EAABAQUFBAcGBgMAAgMAAAABAgADBAUREhchVNEGMZKTExZBUVJT0hQVImGi4QcjMnGRoUKBsTNyJGLB/8QAGgEBAQADAQEAAAAAAAAAAAAAAAECAwQFBv/EADMRAAECBAYBBAEEAAYDAAAAAAABAhMVUVIDBBESFJGhITFh0cEFQYHwIjJCccLhQ2KC/9oADAMBAAIRAxEAPwCluHC4l8EQyHi1HclIKlH9gMS3qa6GBKzDZeLgIF09fOIuytClq/LX+XZURReHw4BKsab/AJNgj2qqpqNCGbMEts/s9ET2NQiEdv7ClWS9sKLtNBU1VSgw7Ce0d7YOejU1UaHBFwL6BUBHuYl0SKgPEKST+1QK/uGyRUX2UHilJWoBAJJwAGJJPYGoJteycaiVJfGGjsXinfR9Eu2AEhQWRZrZPxCpG9PzbCI3XTUaEHubMHZLZW/mj4Jl7qIeYhJKUKUE2jQFRANkfM9xaK5E9we07kj+Sxi0RjuICUrUhLxSFJQuhNCkkUNRjgS0a5HJ6AjWyBNw2ysZESx4+TDxvwF3RPRLtPAskVQKVUBhWlcDVsFxG6omo0Id66U5elL5K0qBoUqBBB7iDiC2YP3Cwj2MeFME7iHigK2XaFLVTvokEtFVE9wSM82biZI9/wDmOoiyEoJeWFdGCtIJTapSoJKd/Z82xa9rvYaEdDdrcWf/ANP8/g939E/8n/z/AMj2bzz3wwBgDAGAMAYAwBgDAGAMAYAwBgDAGAMAYAwBgDAGA4xgcCR8xvHzHzb6A+DLZtRts82ilpcP0FCErSp3RaiSlKSLL2v6z/lawoRu7W1MwkYupdSvOJc8fy56+dj4HJQF/LpCQP7H9htiqmqJUhI7K7SPNmH7x5BptLWgIAUT0YxqVKSCLRFKDEUtK/Y4vYj/AEUHHtBMvfE3ePyHgtkKIKiqzgKgE/4g1oOwUDVjdqaA8pnLnksiejjEkKsIXT5LQFf1Wh+YLVrkX1QFhidt3kTs17EtK+j6JCAu2rpbSSCSTWhQrFNjsT2nc2tMJEduLqV6Xy55MOk9mFeidKfK/wDVFK/9DbFciEOnZqcGQTdMQ7ClKSlQSm0UpUVJoLVMSkb7PaUjdvaPbuTQHptRPl7SR6X0SCFh2EqAJKKgmpQCTZBFPh764mrRjEYmiBTii5c8g4Zyt+khL5BWj9gsp/8Ayv7KDZIqLqlAWGTbbvJVIRCO0rLtSXgWu2oPE26gF0a0RZFDTtNd29tbsJFdu/v8l1K9KJa8msxQ5hACtZoO7AEn+gW2OciJqpBKIv3fM3T4h7+WsLok2VGhrZr2V3H5EscmqKgJbazat7tSh0Y1KUqdleCCejIURZNkk0UMRXtr2Uo2DMNGewVT22I2UXtSt8Id67d9EEVtJJrbt9x7LP8Abc2cZu2/z+D0f0/ONy27VNddPGv2Wm6Z/mobgVq3DCU9KcssXsXTP81DcCtWQlE5ZYvYumf5qG4FashKJyyxexdM/wA1DcCtWQlE5ZYvYumf5qG4FashKJyyxexdM/zUNwK1ZCUTlli9i6Z/mobgVqyEonLLF7F0z/NQ3ArVkJROWWL2Lpn+ahuBWrISicssXsXTP81DcCtWQlE5ZYvYumf5qG4FashKJyyxexdM/wA1DcCtWQlE5ZYvYumf5qG4FashKJyyxexdM/zUNwK1ZCUTlli9i6Z/mobgVqyEonLLF7F0z/NQ3ArVkJROWWL2Lpn+ahuBWrISicssXsXTP81DcCtWQlE5ZYvYumf5qG4FashKJyyxexdM/wA1DcCtWQlE5ZYvYumf5qG4FashKJyyxexdM/zUNwK1ZCUTlli9i6Z/mobgVqyEonLLF7Mvb2z5w9n8Mtw5dqeghLxJUg94Cyg/2k/13tNQXaRfiEuW7PiGfGLUopeAvrQKnNRRFgEG2E4H4iKVoKgANpdg6u18VLqUyFcPZrMEodW3j14rtNVKJxJJOJ7TUtuVUamv7EPfZ2ZmVzd0+dPHyAlQKi7/AFKTUEppWhqMKHDc0e3VFQE9trtqraiGdhIfOgkqtugqqFYgoVWgqRjUEUGBG80ww8LYpVUq5hliCD0j8srLsK7LSUpUR/Ch/bbNfXQhbti9u1bMwBQ+EQ+CliiCqiXSAMSioJtKJ/Tgn4a4VNdWJhb1oVFKtMIlcxmSlPHj96paqBS/1qxonDcOz4RgNwbaiaIQ/J6WVzIhClu3rpZTaSSClSSUnEd2LPRU+AXHa78QDP5QXEMIp0AsfFaH5yLJBDylLJrQ0FUnEd1dOHg7V1UqqUt1Crewi3jsVQ7KQs+G3UJ/myW3a+uhCw7FbXL2XL1Q6Z4FJAS5tUdlRIqsmhoQBTAY1x3CmGJh7yopHbVzkzydLfKW/KSaoCz+gEA2ABgADUYb6V3ktWN2poRSPi4VcE/sRIKVWUqoe5aAsf0Q2SLr7A0v8C//ADRv7OP+vm58z7J/P4KhrDchkGAMAYAwBgDAGAMAYAwBgDAGAMAYAwBgDAGAMAYAwHy3Cv1wsQlcOUhSTUEgEf7BBBHyILemqIvuYF82x2zh5rJehlKUoUhQTaLpI6R2Um0XeBLv4qYYGn+w2jDwlauqlVSgocqW5UpCVFKaBR7BarSv70LdGpC07BbTo2cfPFxwC0hP5aAhJeWyQKpWf0gJtVFcajDe2rFw9/sVFIza2Zpms7WuFKOir+WAgIspIBoQB+oGoJNakb6UbLDbtb8kUiloVDPRbCkqASod9FJC0n/YIP8Ats/cGgRW3Dl5sn7O6S6EQHaVdL0KOjLzC2AmlAqzUW7NCa7hSvOmCu7X9i6mfunKn9rogo2UlSvkBvJbo1ITexU6TJJyHkZYLoAqUkoC1KIBshFR8KrVPiqMK1La8Rm5NE9wh77dbQo2gmCVwQSl2UhRRYSlSV4hVpQFV9hBrSh7DVphM2p6lUri3SkISVggKFpJ7wFFNR/tKh/ottIX+Q7bOIPZn2eNDtT5aV/mdCkoQRUOukFPzKEVqAcCK1NW53YSq7VPYupQ0JeR8X8IUp4s7gBUk47hh/GDb/REIdmzkcICcO1rLoItDpLSAtJRUFQskGppupjWmIaPTVNAWHb3a11tG5d+7U9GPiDxCkJCzZIsG2K1TSvwg4EduBbXhYas9yqpXJTMX8vKvYH0Q7tUtWFFNaVpWhxpU/yW5s8qpt0+fwez+j4TMTfvai/5ff1qSHWOOzkx5q9W4Ny1Pa4uBYnSDrHHZyY81erNy1HFwLE6QdY47OTHmr1ZuWo4uBYnSDrHHZyY81erNy1HFwLE6QdY47OTHmr1ZuWo4uBYnSDrHHZyY81erNy1HFwLE6QdY47OTHmr1ZuWo4uBYnSDrHHZyY81erNy1HFwLE6QdY47OTHmr1ZuWo4uBYnSDrHHZyY81erNy1HFwLE6QdY47OTHmr1ZuWo4uBYnSDrHHZyY81erNy1HFwLE6QdY47OTHmr1ZuWo4uBYnSDrHHZyY81erNy1HFwLE6QdY47OTHmr1ZuWo4uBYnSDrHHZyY81erNy1HFwLE6QdY47OTHmr1ZuWo4uBYnSDrHHZyY81erNy1HFwLE6QdY47OTHmr1ZuWo4uBYnSDrHHZyY81erNy1HFwLE6QdY47OTHmr1ZuWo4uBYnSDrHHZyY81erNy1HFwLE6QdY47OTHmr1ZuWo4uBYnSFfb3j4s/pSQBUHEVHzFSKj/YP8FgNE2cnsvc7KqczB1LenfA4WCHai6r0XTEGiSVV3UwNcKtzvY/dqmun99imfLUYl/VKU1UcEpTQY9gA/wCN0exDt2efIdTh37WiEU7UoJWHoqgJJFpW8EECpqP7rQ4vT09AWb8Q55Bzd27VIkQ2NUPFFFl8OjoEAV3II3ECuFDShDa8Jjm/5iqUmyQmtDTdXswpUf2P5DbiF82AncBLpe8G0DuEqv8AICkoJeKQsVX0lP8AD9OO8476NoxWvVf8P+5UKZNH3TTBZCYVAtEBLoUdgA0+HvHzO9tzU9CHm4eGEigSh0opP6HgqkndZUDT/op3hnuC+7bTyXxUjS7kbuAK3RDqpQfhQoElTmu8WsK4nGtMQptGGx6O1d/f9yqZ6EkpqAaDeezHd/w/w3QQt/4dzqFk0Wt5OEQxDsWnarNX9tXw0T3izaqTuwxxbTitc5NE/wCioQ21T9y+nSxKkQaXKcHfRJoCkgEE1xtY0INKEEUGLZsRdPX3IpEqSUn4gRuOPzFQf9hswTmy2zkRtEp4JYHR6OzatKs/qtUpwluHOtV23T5/B6v6XmsPA37/AN9PGpPXbTHwQvMGjcMNx6s1y1V6F20x8ELzBoyG4TXLVXoXbTHwQvMGjIbhNctVehdtMfBC8waMhuE1y1V6F20x8ELzBoyG4TXLVXoXbTHwQvMGjIbhNctVehdtMfBC8waMhuE1y1V6F20x8ELzBoyG4TXLVXoXbTHwQvMGjIbhNctVehdtMfBC8waMhuE1y1V6F20x8ELzBoyG4TXLVXoXbTHwQvMGjIbhNctVehdtMfBC8waMhuE1y1V6F20x8ELzBoyG4TXLVXoXbTHwQvMGjIbhNctVehdtMfBC8waMhuE1y1V6F20x8ELzBoyG4TXLVXoXbTHwQvMGjIbhNctVehdtMfBC8waMhuE1y1V6F20x8ELzBoyG4TXLVXoXbTHwQvMGjIbhNctVehdtMfBC8waMhuE1y1V6F20x8ELzBoyG4TXLVXopEMtLp+kvXYeAHFFVC18qpNQfmP73N7h8qaDtuJY7kCEyh24W9cHoSA9Weht1WThTpaKqLVaBSv3Dc+Hv3ev7/wB/gqmdN0ELl+G8RBQswU9niHaQ5FtL4rXgo/CEdGKhZIKiKCosnf2acZHKmjf3KhC7VuoeGnS3codu0OkUCSHinnSAgKC7RNKEEYDd3ls2KqpqvuRSISaKqQD8jWh+WBB/gtmDR4xUrGxAS5cuS/SkRPs/TPKpLwJSSVbzRNFF3WoAG7e3Om/f7+ntqUzdughYNhxDLnqROnbtTsVWXinikB3YFqpoaKBIAskYkj9jrxNdvoVDp/EF5CPZxbkiHdh6OmL0LWbZWTUWTgiigappWvduaYW7T/EFKs20ho+znuxeyC0xrpyH78FQc9MsF8XBNmhNeitKtACuOO/cOd+/f6eyfkpnT1YePCXaUpBNQkEkD5Ykn+S3QQ79nkOn04doj3SXiFqCVArU7sgnFdoHCyKnHCgO7eMXaomqAs/4jvpe/wCjeSBDldv4FPUrX8PQhKAixgBVNmijvSMK7214KPT0d/dSqTP4F/8Amjf2cf8AXzYZn2T+fwENYbkMgwBgDAGAMAYAwBgDAGAMAYAwBgDAGAMAYAwBgDAGA+Vm9QwDAaNs3I5dGbGvVPzHpePQVB3bcl6v2eqldBVIqDUg2h8uyp53vcj0/vvUpnb0pLwlyFhPYFEEgfMgAH96Bugh2yGGdRs2duo0RRS8UEflFIWCogA/Ekgip3Yfvhji5VRNUBafxIl0BBKdLk5erK09GFIWguR0AS7IwSVFdLNRUDt+Ta8Fzl9Hf9+pVKO24hf/AMOpPAzKCfKmSol2pSTDWlrdh2pT3EF1VNrpE2dxqPiG+tBoxXORU0/3/vwVCkzFDtEapMImJSlJIAelJeCmBtWQEg/IVp3ne25NdPUh5Q5dpfAxYelFfiCCErp8iUkV/cfxva+v7Av+3Mjl8skDowRi1vHX5BAW7qhS7T38+iSQRVWCab6VGDc+E96uXX9/X8ehVM8boIXL8NISDiJoXk3L5PQDpLaluxD0PwBK6pqDVVRRWNOymOnGV2mifv2VCD2pgHErnK3EvEZZdmyS9UglXaFCykAJIoRWpIIOG5tjHK5NVIpEtkCa2a2giZAp4ZUtKeks2qpSqtm1TeDT9RbhzrlTbp8/g9b9LyuHj74ia6aedScvEmXno5aPS3BEcetLMtb5UXiTLz0ctHpZEcJZlrfKi8SZeejlo9LIjhLMtb5UXiTLz0ctHpZEcJZlrfKi8SZeejlo9LIjhLMtb5UXiTLz0ctHpZEcJZlrfKi8SZeejlo9LIjhLMtb5UXiTLz0ctHpZEcJZlrfKi8SZeejlo9LIjhLMtb5UXiTLz0ctHpZEcJZlrfKi8SZeejlo9LIjhLMtb5UXiTLz0ctHpZEcJZlrfKi8SZeejlo9LIjhLMtb5UXiTLz0ctHpZEcJZlrfKi8SZeejlo9LIjhLMtb5UXiTLz0ctHpZEcJZlrfKi8SZeejlo9LIjhLMtb5UXiTLz0ctHpZEcJZlrfKi8SZeejlo9LIjhLMtb5UXiTLz0ctHpZEcJZlrfKi8SZeejlo9LIjhLMtb5UXiTLz0ctHpZEcJZlrfKi8SZeejlo9LIjhLMtb5UpsOEF8PalPEo/yUlIUQO8AkV/aob3fX9j5Mve2myELI9nnD1L98VAdHg6xeqVaegqqsdHQE76mgHc2jDxHOcqaFVCghRBBBNRu+WNcO7HFt5C3fhtI4adToCOWuroF4XZd1drSMP12vhIJGBGP801Yzla30KhC7RS13JJutxCPX7wuyUqUpHR49w+Ikj54V/bFs2OVyaqhCMQdwUVWa40/7TdWjZA0CL2Qg3GwaYn2iIwV0tvofzCl5ZQl3Z6TAWgPiKqYq7C3OmI5cTboXT0M9ViKHdjh++//AIP4DdBCd2PlTqfz5DmOevklaqiiLYXSqlJUbQKSQD8VD2/7wxHK1uqBDq2/lDiST5SYF48UVHpbNiyh2lZKkhKrXxU+QAAG+rY4Tlc31KpWbRxoTjv+fbi20hoEg2RhJhsY/iFP343KtFz8TroalYSAs2woGlQR2doIbndiOR6Jp/VLoUF6RbIcl4U1wtAAmlaEgEgHE9ppU4t0EOuTQjuYzNDqLePXYWUoSpKOkoSQlIKbQNNwwrTDBsXKqJqgLP8AiPs3DSCIQYR49qtICXYQLP5aUoUortbyRWgBNSa7214L1d7lVCuyWUxE1K/drp88s2bVkVpWtK/vQ/w3NnkVdunz+D2P0jHw8Lfvdprp+ST6pTDKRnD924NjqHs83L3oOqUwykZw/dmx1Bzcveg6pTDKRnD92bHUHNy96DqlMMpGcP3ZsdQc3L3oOqUwykZw/dmx1Bzcveg6pTDKRnD92bHUHNy96DqlMMpGcP3ZsdQc3L3oOqUwykZw/dmx1Bzcveg6pTDKRnD92bHUHNy96DqlMMpGcP3ZsdQc3L3oOqUwykZw/dmx1Bzcveg6pTDKRnD92bHUHNy96DqlMMpGcP3ZsdQc3L3oOqUwykZw/dmx1Bzcveg6pTDKRnD92bHUHNy96DqlMMpGcP3ZsdQc3L3oOqUwykZw/dmx1Bzcveg6pTDKRnD92bHUHNy96DqlMMpGcP3ZsdQc3L3oOqUwykZw/dmx1Bzcveg6pTDKRnD92bHUHNy96DqlMMpGcP3ZsdQc3L3oOqUwykZw/dmx1BzcvehWRgW94+NPZ5FvHlvpFvT0htLqom2RuUrvO/E44nvaaIC5yPYh3MtlH8SmKhsLJSshYDqxUvAsUr+kjdUYVxBbS7FVHImhdCmPF9GFocLUXaiK0qAsJOBIPZ20P/W3fJDql7gzmZpRFv0oUuiQt5aUCcEpSSKnuFT3Boq7U9EBYNvdknezT1BQ+d/EhNl3RVslKQla60oATU4neaAd2vCxFf8AsVUKqYt4VE23uKA7OJxQBQI/9RQYbhQdzbdEIW7YbY1G0kK+Ul+5KkuykIooKdvFfoUrsKcFbq/0W1YmKrFT0KiFWif/AIMUtMC+CxQoLxFpKVA7wK0JSd3z+Y37U9U9UIfhyr2l6hMW9soSLIUoKUEJqTSgqbNScB3nBnt7At+1mxKJDI3L5cQ4qUlJACj0qypSxYww+EgVNBRIbSzFVzlTQqoU93GPHakF28egu6hFCfhtEkgd1amvfVt2iELJ+H2zTraKahMQ9dgIqpbohQWpIFKpO6loprjX+Q2vFerUKhETeBOz02LtxEIW8dmiluwpNhQwoCaGo7xu767s2ruTXQhHF8ouQgqVZBJCa4AqpUgdlaCvfQdzZA078C//ADRv7OP+vm5sz7J/P4KhrDchkGAMAYAwBgDAGAMAYAwBgDAGAMAYAwBgDAGAMAYAwHy3DOfaH4SVOkVNLSzRA/c9g+e5vTUwLVtFsM9kkmdPn7yDFUHpKr3qtEpDvD4qps7u4ndu1MxUcuhdCvw06iYV0hMO9epSgKASP0m2TatDcqtf8q4U7g2xWovuhCV2J2WO0kxSnpHAQk/mJtUehIG8JpiCaCo3VbHExNiFRCPj4J9s1NUhbyFL52Qr8tQXYUDhWooFA403jBskVHp8EOaImD6OdpRGvXiwlSikvCVFJWRaNcVUNASMccaVJrURE9gWd/sC9dbMJiVPpf8ArJKulHRdGUiyQqmJtWhQb6jtbVGTdpoXQrUJNX8C5swT18gW+k+AlNVAUBJGJp3HDE4YttVqL7oQ7JDJ3m002sOnkKlalWiFEJJBNVFApQkYmyP+Ni5yMQHrtfs6dnZqpDxcMQVKKEBVpYRU2SsUwwpv34sw37k1CnBGzqJj3a0xz588C1hZCjUWgCApI/xwJHw0FMNwFKjUT2QFilOwb2Y7OvYh09gTSwXZDz4KCvSWyR8JAsmh7jubW7GRHaF0Ky6jHsuLxEG9ICqJUp2SLQSa4KoFWa91K0DbdEX3Qh7w7p7tFNqPHrjpXlPieqCAsgBIFaUtGg37z3k4xdGp8Alts9kFbNPAVvIYpUlFlNr8xSrICyE0/Taqa7gCBv34YeJvKqH42L2qe7LrfGEQ5X0oRW3XCxapSh/+xbnzr1bt/n8Ho/p2Tbmd25dNNPOv0We9aK8iC+vVuGKp6UmwrlF60V5EF9erIqiTYVyi9aK8iC+vVkVRJsK5RetFeRBfXqyKok2FcovWivIgvr1ZFUSbCuUXrRXkQX16siqJNhXKL1oryIL69WRVEmwrlF60V5EF9erIqiTYVyi9aK8iC+vVkVRJsK5RetFeRBfXqyKok2FcovWivIgvr1ZFUSbCuUXrRXkQX16siqJNhXKL1oryIL69WRVEmwrlF60V5EF9erIqiTYVyi9aK8iC+vVkVRJsK5RetFeRBfXqyKok2FcovWivIgvr1ZFUSbCuUXrRXkQX16siqJNhXKL1oryIL69WRVEmwrlF60V5EF9erIqiTYVyi9aK8iC+vVkVRJsK5RetFeRBfXqyKok2FcovWivIgvr1ZFUSbCuUzj2VZ3u3vCpva1Q+bJibTyNnEOUTHpFoKwtKbBAdkApARQYChpQ179+LYta1vsCH9meeB9wnRstUB3SqOipQVmWh8ha02SsJNsJrUhJphUgV7cBuaORrvcHlMnr+ZRynsUhdtdCohBAJoATSlKmlTTCpO5iaImiA5vZnngfcJ0a6oCYezyNey32d4Flx0aXYdWDZFgghQwrbqK2q4n5UAx2t11/cpD+zPPA+4To2WqEOuVxERKowPYJDwPACEqKCSm0LJUMKVoTvrvaO0VNFB+prFxM2fJXMEvVLSgIt2TaUATQqwxONK7yAK1OLGo1vsDi9meeB9wnRrqgJiCnkbAwAcQwWHNFhTvozZedJW1bwqcMN4oAKUxJxVrVXX9ykP7M88D7hOjZaoQ9oLpYKMQ8dO1lSFBSbSFEVSagkdtDTBi6KmgOubTOMnLtAmnTPCgqKVlBtUWQSkkAVFRUCmFSBhg2LUa32ByQ8M8x+B9wnRuLPf6f5/B7n6KqJE1/9f+R7ezPPA+4To3nnvb21HszzwPuE6MG9tR7M88D7hOjBvbUezPPA+4Towb21HszzwPuE6MG9tR7M88D7hOjBvbUezPPA+4Towb21HszzwPuE6MG9tR7M88D7hOjBvbUezPPA+4Towb21HszzwPuE6MG9tR7M88D7hOjBvbUezPPA+4Towb21HszzwPuE6MG9tR7M88D7hOjBvbUezPPA+4Towb21HszzwPuE6MG9tR7M88D7hOjBvbUezPPA+4Towb21HszzwPuE6MG9tR7M88D7hOjBvbUezPPA+4Towb21HszzwPuE6MG9tT6YbsPiAwBgDAGAMAYAwBgDAGAMAYAwBgDAGAMAYAwBgDAGAMAYAwBgDAGAMAYAwBgDAGAMAYAwBgM3vadZWI406Nqi/B7UmfegvadZWI406Mi/Akz70F7TrKxHGnRkX4EmfegvadZWI406Mi/Akz70F7TrKxHGnRkX4EmfegvadZWI406Mi/Akz70F7TrKxHGnRkX4EmfegvadZWI406Mi/Akz70F7TrKxHGnRkX4EmfegvadZWI406Mi/Akz70F7TrKxHGnRkX4EmfegvadZWI406Mi/Akz70F7TrKxHGnRkX4EmfegvadZWI406Mi/Akz70F7TrKxHGnRkX4EmfegvadZWI406Mi/Akz70F7TrKxHGnRkX4EmfegvadZWI406Mi/Akz70F7TrKxHGnRkX4EmfegvadZWI406Mi/Akz70F7TrKxHGnRkX4EmfegvadZWI406Mi/Akz70F7TrKxHGnRkX4EmfegvadZWI406Mi/Akz70F7TrKxHGnRkX4EmfegvadZWI406Mi/Akz70F7TrKxHGnRkX4EmfegvadZWI406Mi/Akz70F7TrKxHGnRkX4EmfegvadZWI406Mi/Akz70F7TrKxHGnRkX4EmfegvadZWI406Mi/Akz70F7TrKxHGnRkX4EmfegvadZWI406Mi/Akz70F7TrKxHGnRkX4EmfegvadZWI406Mi/Akz70F7TrKxHGnRkX4EmfegvadZWI406Mi/Akz70F7TrKxHGnRkX4EmfehlVW0HvirAKsAqwCrAKsAqwCrAKsAqwCrAKsAqwCrAKsAqwCrAKsAqwCrAKsAqwCrAKsAqwCrAKsAqwCrAKsAqwCrAKsAqwCrAKsAqwCrAKsB9G+4oTKwHKRo3XtSh8Z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rl5su74vllsIjTs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Zirc59OGAMAYAwBgDAGAMAYAwBgDAGAMAYAwBgDAGAMAYAwBgDAGAMAYAwBgDAGAMAYAwBgDAGAMBu138syw5j31t0w2nykyzN3hPoXfyzLDmPfWyG0TLM3eE+hd/LMsOY99bIbRMszd4T6F38syw5j31shtEyzN3hPoXfyzLDmPfWyG0TLM3eE+hd/LMsOY99bIbRMszd4T6F38syw5j31shtEyzN3hPoXfyzLDmPfWyG0TLM3eE+hd/LMsOY99bIbRMszd4T6F38syw5j31shtEyzN3hPoXfyzLDmPfWyG0TLM3eE+hd/LMsOY99bIbRMszd4T6F38syw5j31shtEyzN3hPoXfyzLDmPfWyG0TLM3eE+hd/LMsOY99bIbRMszd4T6F38syw5j31shtEyzN3hPoXfyzLDmPfWyG0TLM3eE+hd/LMsOY99bIbRMszd4T6F38syw5j31shtEyzN3hPoXfyzLDmPfWyG0TLM3eE+hd/LMsOY99bIbRMszd4T6F38syw5j31shtEyzN3hPoXfyzLDmPfWyG0TLM3eE+hd/LMsOY99bIbRMszd4T6F38syw5j31shtEyzN3hPoXfyzLDmPfWyG0TLM3eE+hd/LMsOY99bIbRMszd4T6F38syw5j31shtEyzN3hPoXfyzLDmPfWyG0TLM3eE+hd/LMsOY99bIbRMszd4T6F38syw5j31shtEyzN3hPoXfyzLDmPfWyG0TLM3eE+hd/LMsOY99bIbRMszd4T6F38syw5j31shtEyzN3hPoXfyzLDmPfWyG0TLM3eE+hd/LMsOY99bIbRMszd4T6F38syw5j31shtEyzN3hPoXfyzLDmPfWyG0TLM3eE+hd/LMsOY99bIbRMszd4T6OnrnLs3CcTXe2phwcxYo65y7NwnEze2o4OYsUdc5dm4TiZvbUcHMWKOucuzcJxM3tqODmLFHXOXZuE4mb21HBzFijrnLs3CcTN7ajg5ixR1zl2bhOJm9tRwcxYo65y7NwnEze2o4OYsUdc5dm4TiZvbUcHMWKOucuzcJxM3tqODmLFHXOXZuE4mb21HBzFijrnLs3CcTN7ajg5ixR1zl2bhOJm9tRwcxYo65y7NwnEze2o4OYsUdc5dm4TiZvbUcHMWKOucuzcJxM3tqODmLFHXOXZuE4mb21HBzFijrnLs3CcTN7ajg5ixR1zl2bhOJm9tRwcxYo65y7NwnEze2o4OYsUdc5dm4TiZvbUcHMWKOucuzcJxM3tqODmLFHXOXZuE4mb21HBzFijrnLs3CcTN7ajg5ixR1zl2bhOJm9tRwcxYo65y7NwnEze2o4OYsUdc5dm4TiZvbUcHMWKOucuzcJxM3tqODmLFHXOXZuE4mb21HBzFijrnLs3CcTN7ajg5ixR1zl2bhOJm9tRwcxYo65y7NwnEze2o4OYsUdc5dm4TiZvbUcHMWKOucuzcJxM3tqODmLFHXOXZuE4mb21HBzFijrnLs3CcTN7ajg5ixR1zl2bhOJm9tRwcxYo65y7NwnEze2o4OYsUdc5dm4TiZvbUcHMWKYA3KfXBgDAGAMAYAwBgDAGAMAYAwBgDAGAMAYAwBgDAGAMAYAwBgDAGAMAYAwBgDAGAMAYAwBgDAGAMAYAwBgDAGAMAYAwBgDAGAMAYAwBgDAGAMAYAwBgDAGAMAYAwBgDAGAMAYAwBgDAGAMAYD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4852" name="Picture 36" descr="https://encrypted-tbn0.gstatic.com/images?q=tbn:ANd9GcRFuQ6Ht5F6sRFeHaUIMRwv7U8-Zj_z9Nq43qDjhW7A2nznHGB8"/>
          <p:cNvPicPr>
            <a:picLocks noChangeAspect="1" noChangeArrowheads="1"/>
          </p:cNvPicPr>
          <p:nvPr/>
        </p:nvPicPr>
        <p:blipFill>
          <a:blip r:embed="rId22" cstate="print"/>
          <a:srcRect b="57323"/>
          <a:stretch>
            <a:fillRect/>
          </a:stretch>
        </p:blipFill>
        <p:spPr bwMode="auto">
          <a:xfrm>
            <a:off x="3365574" y="5373216"/>
            <a:ext cx="342330" cy="216024"/>
          </a:xfrm>
          <a:prstGeom prst="rect">
            <a:avLst/>
          </a:prstGeom>
          <a:noFill/>
        </p:spPr>
      </p:pic>
      <p:pic>
        <p:nvPicPr>
          <p:cNvPr id="34854" name="Picture 38" descr="https://encrypted-tbn0.gstatic.com/images?q=tbn:ANd9GcRFuQ6Ht5F6sRFeHaUIMRwv7U8-Zj_z9Nq43qDjhW7A2nznHGB8"/>
          <p:cNvPicPr>
            <a:picLocks noChangeAspect="1" noChangeArrowheads="1"/>
          </p:cNvPicPr>
          <p:nvPr/>
        </p:nvPicPr>
        <p:blipFill>
          <a:blip r:embed="rId23" cstate="print"/>
          <a:srcRect t="54870" b="3898"/>
          <a:stretch>
            <a:fillRect/>
          </a:stretch>
        </p:blipFill>
        <p:spPr bwMode="auto">
          <a:xfrm>
            <a:off x="2627784" y="5085184"/>
            <a:ext cx="360040" cy="216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40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904" y="1340768"/>
            <a:ext cx="42208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AICEP_RGB_BAIXO_COR_FUNDO BRAN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6154738"/>
            <a:ext cx="2411412" cy="703262"/>
          </a:xfrm>
          <a:prstGeom prst="rect">
            <a:avLst/>
          </a:prstGeom>
          <a:noFill/>
        </p:spPr>
      </p:pic>
      <p:pic>
        <p:nvPicPr>
          <p:cNvPr id="1337346" name="Picture 7" descr="Bolas em linha"/>
          <p:cNvPicPr>
            <a:picLocks noChangeAspect="1" noChangeArrowheads="1"/>
          </p:cNvPicPr>
          <p:nvPr/>
        </p:nvPicPr>
        <p:blipFill>
          <a:blip r:embed="rId5" cstate="print"/>
          <a:srcRect l="4959" t="-8426"/>
          <a:stretch>
            <a:fillRect/>
          </a:stretch>
        </p:blipFill>
        <p:spPr bwMode="auto">
          <a:xfrm>
            <a:off x="0" y="153988"/>
            <a:ext cx="20510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611561" y="836712"/>
            <a:ext cx="324036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accent3"/>
                </a:solidFill>
              </a:rPr>
              <a:t>Exportações de Portuguesas de Bens (% total)</a:t>
            </a:r>
            <a:br>
              <a:rPr lang="pt-PT" sz="1200" b="1" dirty="0" smtClean="0">
                <a:solidFill>
                  <a:schemeClr val="accent3"/>
                </a:solidFill>
              </a:rPr>
            </a:br>
            <a:endParaRPr lang="pt-PT" sz="1200" b="1" dirty="0" smtClean="0">
              <a:solidFill>
                <a:schemeClr val="accent3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3528" y="4581128"/>
            <a:ext cx="180059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000" b="1" dirty="0">
                <a:solidFill>
                  <a:schemeClr val="bg1">
                    <a:lumMod val="65000"/>
                  </a:schemeClr>
                </a:solidFill>
              </a:rPr>
              <a:t>Fonte: INE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133600" y="232718"/>
            <a:ext cx="6830888" cy="46166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ct val="20000"/>
              </a:spcBef>
            </a:pPr>
            <a:r>
              <a:rPr lang="en-US" sz="2400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Enquadramento – </a:t>
            </a:r>
            <a:r>
              <a:rPr lang="en-US" sz="2400" i="1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Desafios da Internacionalização</a:t>
            </a:r>
            <a:endParaRPr lang="en-US" sz="2400" i="1" dirty="0">
              <a:solidFill>
                <a:srgbClr val="FF00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436096" y="1052736"/>
            <a:ext cx="3528392" cy="595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accent3"/>
                </a:solidFill>
              </a:rPr>
              <a:t>Exportações de Produtos Industriais Transformados</a:t>
            </a:r>
            <a:br>
              <a:rPr lang="pt-PT" sz="1200" b="1" dirty="0" smtClean="0">
                <a:solidFill>
                  <a:schemeClr val="accent3"/>
                </a:solidFill>
              </a:rPr>
            </a:br>
            <a:r>
              <a:rPr lang="pt-PT" sz="1200" b="1" dirty="0" smtClean="0">
                <a:solidFill>
                  <a:schemeClr val="accent3"/>
                </a:solidFill>
              </a:rPr>
              <a:t>por Graus de Intensidade Tecnológica</a:t>
            </a:r>
            <a:br>
              <a:rPr lang="pt-PT" sz="1200" b="1" dirty="0" smtClean="0">
                <a:solidFill>
                  <a:schemeClr val="accent3"/>
                </a:solidFill>
              </a:rPr>
            </a:br>
            <a:endParaRPr lang="pt-PT" sz="1200" b="1" dirty="0" smtClean="0">
              <a:solidFill>
                <a:schemeClr val="accent3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714525"/>
            <a:ext cx="4854835" cy="27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318471" y="4365104"/>
            <a:ext cx="3133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000" b="1" dirty="0">
                <a:solidFill>
                  <a:schemeClr val="bg1">
                    <a:lumMod val="65000"/>
                  </a:schemeClr>
                </a:solidFill>
              </a:rPr>
              <a:t>Fonte: GEE / MEE</a:t>
            </a:r>
          </a:p>
          <a:p>
            <a:r>
              <a:rPr lang="pt-PT" sz="1000" b="1" dirty="0" err="1">
                <a:solidFill>
                  <a:schemeClr val="bg1">
                    <a:lumMod val="65000"/>
                  </a:schemeClr>
                </a:solidFill>
              </a:rPr>
              <a:t>Unid</a:t>
            </a:r>
            <a:r>
              <a:rPr lang="pt-PT" sz="1000" b="1" dirty="0">
                <a:solidFill>
                  <a:schemeClr val="bg1">
                    <a:lumMod val="65000"/>
                  </a:schemeClr>
                </a:solidFill>
              </a:rPr>
              <a:t>.: % Total </a:t>
            </a:r>
            <a:r>
              <a:rPr lang="pt-PT" sz="1000" b="1" dirty="0" err="1">
                <a:solidFill>
                  <a:schemeClr val="bg1">
                    <a:lumMod val="65000"/>
                  </a:schemeClr>
                </a:solidFill>
              </a:rPr>
              <a:t>Prod</a:t>
            </a:r>
            <a:r>
              <a:rPr lang="pt-PT" sz="1000" b="1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pt-PT" sz="1000" b="1" dirty="0" err="1">
                <a:solidFill>
                  <a:schemeClr val="bg1">
                    <a:lumMod val="65000"/>
                  </a:schemeClr>
                </a:solidFill>
              </a:rPr>
              <a:t>Ind</a:t>
            </a:r>
            <a:r>
              <a:rPr lang="pt-PT" sz="1000" b="1" dirty="0">
                <a:solidFill>
                  <a:schemeClr val="bg1">
                    <a:lumMod val="65000"/>
                  </a:schemeClr>
                </a:solidFill>
              </a:rPr>
              <a:t>. Transformados</a:t>
            </a:r>
          </a:p>
        </p:txBody>
      </p:sp>
      <p:pic>
        <p:nvPicPr>
          <p:cNvPr id="17" name="Picture 78" descr="Portugal in your “wheels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425" y="6173788"/>
            <a:ext cx="933450" cy="684212"/>
          </a:xfrm>
          <a:prstGeom prst="rect">
            <a:avLst/>
          </a:prstGeom>
          <a:noFill/>
        </p:spPr>
      </p:pic>
      <p:pic>
        <p:nvPicPr>
          <p:cNvPr id="18" name="Picture 79" descr="Shaping your worl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95925" y="6165850"/>
            <a:ext cx="944563" cy="692150"/>
          </a:xfrm>
          <a:prstGeom prst="rect">
            <a:avLst/>
          </a:prstGeom>
          <a:noFill/>
        </p:spPr>
      </p:pic>
      <p:pic>
        <p:nvPicPr>
          <p:cNvPr id="19" name="Picture 80" descr="“Let’s make a toast”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85925" y="6169025"/>
            <a:ext cx="941388" cy="688975"/>
          </a:xfrm>
          <a:prstGeom prst="rect">
            <a:avLst/>
          </a:prstGeom>
          <a:noFill/>
        </p:spPr>
      </p:pic>
      <p:pic>
        <p:nvPicPr>
          <p:cNvPr id="20" name="Picture 81" descr="Leading the green wav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51125" y="6165850"/>
            <a:ext cx="942975" cy="692150"/>
          </a:xfrm>
          <a:prstGeom prst="rect">
            <a:avLst/>
          </a:prstGeom>
          <a:noFill/>
        </p:spPr>
      </p:pic>
      <p:pic>
        <p:nvPicPr>
          <p:cNvPr id="21" name="Picture 82" descr="For your peace of mind in the ai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03625" y="6165850"/>
            <a:ext cx="942975" cy="692150"/>
          </a:xfrm>
          <a:prstGeom prst="rect">
            <a:avLst/>
          </a:prstGeom>
          <a:noFill/>
        </p:spPr>
      </p:pic>
      <p:pic>
        <p:nvPicPr>
          <p:cNvPr id="22" name="Picture 83" descr="For your health and well bei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56125" y="6165850"/>
            <a:ext cx="942975" cy="692150"/>
          </a:xfrm>
          <a:prstGeom prst="rect">
            <a:avLst/>
          </a:prstGeom>
          <a:noFill/>
        </p:spPr>
      </p:pic>
      <p:pic>
        <p:nvPicPr>
          <p:cNvPr id="23" name="Picture 84" descr="Good things come togeth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65850"/>
            <a:ext cx="944563" cy="69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9" name="Rectangle 3"/>
          <p:cNvSpPr>
            <a:spLocks noChangeArrowheads="1"/>
          </p:cNvSpPr>
          <p:nvPr/>
        </p:nvSpPr>
        <p:spPr bwMode="auto">
          <a:xfrm>
            <a:off x="960438" y="3268663"/>
            <a:ext cx="5048250" cy="1785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pt-PT" sz="3200" b="0"/>
          </a:p>
        </p:txBody>
      </p:sp>
      <p:pic>
        <p:nvPicPr>
          <p:cNvPr id="1396742" name="Picture 7" descr="Bolas em linha"/>
          <p:cNvPicPr>
            <a:picLocks noChangeAspect="1" noChangeArrowheads="1"/>
          </p:cNvPicPr>
          <p:nvPr/>
        </p:nvPicPr>
        <p:blipFill>
          <a:blip r:embed="rId3" cstate="print"/>
          <a:srcRect l="4959" t="-8426"/>
          <a:stretch>
            <a:fillRect/>
          </a:stretch>
        </p:blipFill>
        <p:spPr bwMode="auto">
          <a:xfrm>
            <a:off x="0" y="153988"/>
            <a:ext cx="20510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AICEP_RGB_BAIXO_COR_FUNDO BRAN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6154738"/>
            <a:ext cx="2411412" cy="703262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232718"/>
            <a:ext cx="6830888" cy="461665"/>
          </a:xfrm>
          <a:noFill/>
          <a:ln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400" dirty="0" err="1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Enquadramento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 – </a:t>
            </a:r>
            <a:r>
              <a:rPr lang="en-US" sz="2400" i="1" dirty="0" err="1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Desafios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 da </a:t>
            </a:r>
            <a:r>
              <a:rPr lang="en-US" sz="2400" i="1" dirty="0" err="1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Internacionalização</a:t>
            </a:r>
            <a:endParaRPr lang="en-US" sz="2400" i="1" dirty="0">
              <a:solidFill>
                <a:srgbClr val="FF00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95536" y="1700808"/>
            <a:ext cx="37444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Exportações Portuguesas por Produtos 2013 (Jan/Dez),</a:t>
            </a:r>
            <a:br>
              <a:rPr kumimoji="0" lang="pt-P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P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Tx</a:t>
            </a:r>
            <a:r>
              <a:rPr kumimoji="0" lang="pt-P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Var. </a:t>
            </a:r>
            <a:r>
              <a:rPr kumimoji="0" lang="pt-P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</a:t>
            </a:r>
            <a:r>
              <a:rPr kumimoji="0" lang="pt-P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%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04864"/>
            <a:ext cx="39776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5076056" y="764704"/>
            <a:ext cx="3719240" cy="697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accent3"/>
                </a:solidFill>
              </a:rPr>
              <a:t>Exportações por Grandes Categorias Económicas</a:t>
            </a:r>
            <a:br>
              <a:rPr lang="pt-PT" sz="1200" b="1" dirty="0" smtClean="0">
                <a:solidFill>
                  <a:schemeClr val="accent3"/>
                </a:solidFill>
              </a:rPr>
            </a:br>
            <a:r>
              <a:rPr lang="pt-PT" sz="1200" b="1" dirty="0" smtClean="0">
                <a:solidFill>
                  <a:schemeClr val="accent3"/>
                </a:solidFill>
              </a:rPr>
              <a:t>2013 (Janeiro/Dezembro), em % do Total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2720" y="1340768"/>
            <a:ext cx="3960440" cy="253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933056"/>
            <a:ext cx="421196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5652120" y="4005064"/>
            <a:ext cx="2784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 smtClean="0">
                <a:solidFill>
                  <a:schemeClr val="accent3"/>
                </a:solidFill>
              </a:rPr>
              <a:t>2013 (Janeiro/Dezembro), em % do Total</a:t>
            </a:r>
          </a:p>
        </p:txBody>
      </p:sp>
      <p:pic>
        <p:nvPicPr>
          <p:cNvPr id="15" name="Picture 78" descr="Portugal in your “wheels”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3425" y="6173788"/>
            <a:ext cx="933450" cy="684212"/>
          </a:xfrm>
          <a:prstGeom prst="rect">
            <a:avLst/>
          </a:prstGeom>
          <a:noFill/>
        </p:spPr>
      </p:pic>
      <p:pic>
        <p:nvPicPr>
          <p:cNvPr id="17" name="Picture 79" descr="Shaping your worl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95925" y="6165850"/>
            <a:ext cx="944563" cy="692150"/>
          </a:xfrm>
          <a:prstGeom prst="rect">
            <a:avLst/>
          </a:prstGeom>
          <a:noFill/>
        </p:spPr>
      </p:pic>
      <p:pic>
        <p:nvPicPr>
          <p:cNvPr id="18" name="Picture 80" descr="“Let’s make a toast”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85925" y="6169025"/>
            <a:ext cx="941388" cy="688975"/>
          </a:xfrm>
          <a:prstGeom prst="rect">
            <a:avLst/>
          </a:prstGeom>
          <a:noFill/>
        </p:spPr>
      </p:pic>
      <p:pic>
        <p:nvPicPr>
          <p:cNvPr id="19" name="Picture 81" descr="Leading the green wav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51125" y="6165850"/>
            <a:ext cx="942975" cy="692150"/>
          </a:xfrm>
          <a:prstGeom prst="rect">
            <a:avLst/>
          </a:prstGeom>
          <a:noFill/>
        </p:spPr>
      </p:pic>
      <p:pic>
        <p:nvPicPr>
          <p:cNvPr id="20" name="Picture 82" descr="For your peace of mind in the ai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03625" y="6165850"/>
            <a:ext cx="942975" cy="692150"/>
          </a:xfrm>
          <a:prstGeom prst="rect">
            <a:avLst/>
          </a:prstGeom>
          <a:noFill/>
        </p:spPr>
      </p:pic>
      <p:pic>
        <p:nvPicPr>
          <p:cNvPr id="21" name="Picture 83" descr="For your health and well bei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56125" y="6165850"/>
            <a:ext cx="942975" cy="692150"/>
          </a:xfrm>
          <a:prstGeom prst="rect">
            <a:avLst/>
          </a:prstGeom>
          <a:noFill/>
        </p:spPr>
      </p:pic>
      <p:pic>
        <p:nvPicPr>
          <p:cNvPr id="22" name="Picture 84" descr="Good things come togeth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65850"/>
            <a:ext cx="944563" cy="69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04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26" name="Picture 2" descr="BOLA SLIDE PPT PORTUGA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46892"/>
          <a:stretch>
            <a:fillRect/>
          </a:stretch>
        </p:blipFill>
        <p:spPr bwMode="auto">
          <a:xfrm>
            <a:off x="0" y="0"/>
            <a:ext cx="3582988" cy="6858000"/>
          </a:xfrm>
          <a:noFill/>
        </p:spPr>
      </p:pic>
      <p:sp>
        <p:nvSpPr>
          <p:cNvPr id="1332228" name="Text Box 4"/>
          <p:cNvSpPr txBox="1">
            <a:spLocks noChangeArrowheads="1"/>
          </p:cNvSpPr>
          <p:nvPr/>
        </p:nvSpPr>
        <p:spPr bwMode="auto">
          <a:xfrm>
            <a:off x="3852738" y="3645024"/>
            <a:ext cx="5111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PT" sz="3200" dirty="0">
                <a:solidFill>
                  <a:srgbClr val="0775B2"/>
                </a:solidFill>
              </a:rPr>
              <a:t>Produtos e </a:t>
            </a:r>
            <a:r>
              <a:rPr lang="pt-PT" sz="3200" dirty="0" smtClean="0">
                <a:solidFill>
                  <a:srgbClr val="0775B2"/>
                </a:solidFill>
              </a:rPr>
              <a:t>Serviços AICEP</a:t>
            </a:r>
            <a:endParaRPr lang="en-US" sz="3200" dirty="0">
              <a:solidFill>
                <a:srgbClr val="0775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703</Words>
  <Application>Microsoft Office PowerPoint</Application>
  <PresentationFormat>On-screen Show (4:3)</PresentationFormat>
  <Paragraphs>228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Comércio Internacional de Bens e Serviços 2009-2013</vt:lpstr>
      <vt:lpstr>Comércio Internacional de Serviços 2009-2013</vt:lpstr>
      <vt:lpstr>Enquadramento – Desafios da Internacionalização</vt:lpstr>
      <vt:lpstr>Exportações Portuguesas por Mercados 2013 (Jan/Dez), em % do Total</vt:lpstr>
      <vt:lpstr>Slide 7</vt:lpstr>
      <vt:lpstr>Enquadramento – Desafios da Internacionalização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Pedro Almeida</dc:creator>
  <cp:lastModifiedBy>mjgomes</cp:lastModifiedBy>
  <cp:revision>147</cp:revision>
  <cp:lastPrinted>2013-12-09T12:16:06Z</cp:lastPrinted>
  <dcterms:created xsi:type="dcterms:W3CDTF">2012-11-14T23:21:17Z</dcterms:created>
  <dcterms:modified xsi:type="dcterms:W3CDTF">2014-04-24T08:44:10Z</dcterms:modified>
</cp:coreProperties>
</file>